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68"/>
  </p:notesMasterIdLst>
  <p:handoutMasterIdLst>
    <p:handoutMasterId r:id="rId169"/>
  </p:handoutMasterIdLst>
  <p:sldIdLst>
    <p:sldId id="716" r:id="rId5"/>
    <p:sldId id="717" r:id="rId6"/>
    <p:sldId id="718" r:id="rId7"/>
    <p:sldId id="721" r:id="rId8"/>
    <p:sldId id="719" r:id="rId9"/>
    <p:sldId id="455" r:id="rId10"/>
    <p:sldId id="722" r:id="rId11"/>
    <p:sldId id="723" r:id="rId12"/>
    <p:sldId id="690" r:id="rId13"/>
    <p:sldId id="724" r:id="rId14"/>
    <p:sldId id="725" r:id="rId15"/>
    <p:sldId id="726" r:id="rId16"/>
    <p:sldId id="727" r:id="rId17"/>
    <p:sldId id="728" r:id="rId18"/>
    <p:sldId id="729" r:id="rId19"/>
    <p:sldId id="731" r:id="rId20"/>
    <p:sldId id="730" r:id="rId21"/>
    <p:sldId id="733" r:id="rId22"/>
    <p:sldId id="732" r:id="rId23"/>
    <p:sldId id="734" r:id="rId24"/>
    <p:sldId id="735" r:id="rId25"/>
    <p:sldId id="736" r:id="rId26"/>
    <p:sldId id="737" r:id="rId27"/>
    <p:sldId id="738" r:id="rId28"/>
    <p:sldId id="739" r:id="rId29"/>
    <p:sldId id="740" r:id="rId30"/>
    <p:sldId id="741" r:id="rId31"/>
    <p:sldId id="742" r:id="rId32"/>
    <p:sldId id="743" r:id="rId33"/>
    <p:sldId id="744" r:id="rId34"/>
    <p:sldId id="745" r:id="rId35"/>
    <p:sldId id="746" r:id="rId36"/>
    <p:sldId id="747" r:id="rId37"/>
    <p:sldId id="748" r:id="rId38"/>
    <p:sldId id="749" r:id="rId39"/>
    <p:sldId id="750" r:id="rId40"/>
    <p:sldId id="751" r:id="rId41"/>
    <p:sldId id="752" r:id="rId42"/>
    <p:sldId id="753" r:id="rId43"/>
    <p:sldId id="754" r:id="rId44"/>
    <p:sldId id="755" r:id="rId45"/>
    <p:sldId id="756" r:id="rId46"/>
    <p:sldId id="757" r:id="rId47"/>
    <p:sldId id="758" r:id="rId48"/>
    <p:sldId id="759" r:id="rId49"/>
    <p:sldId id="760" r:id="rId50"/>
    <p:sldId id="761" r:id="rId51"/>
    <p:sldId id="762" r:id="rId52"/>
    <p:sldId id="763" r:id="rId53"/>
    <p:sldId id="764" r:id="rId54"/>
    <p:sldId id="765" r:id="rId55"/>
    <p:sldId id="766" r:id="rId56"/>
    <p:sldId id="768" r:id="rId57"/>
    <p:sldId id="767" r:id="rId58"/>
    <p:sldId id="769" r:id="rId59"/>
    <p:sldId id="770" r:id="rId60"/>
    <p:sldId id="771" r:id="rId61"/>
    <p:sldId id="772" r:id="rId62"/>
    <p:sldId id="773" r:id="rId63"/>
    <p:sldId id="774" r:id="rId64"/>
    <p:sldId id="775" r:id="rId65"/>
    <p:sldId id="776" r:id="rId66"/>
    <p:sldId id="777" r:id="rId67"/>
    <p:sldId id="778" r:id="rId68"/>
    <p:sldId id="779" r:id="rId69"/>
    <p:sldId id="780" r:id="rId70"/>
    <p:sldId id="781" r:id="rId71"/>
    <p:sldId id="782" r:id="rId72"/>
    <p:sldId id="783" r:id="rId73"/>
    <p:sldId id="784" r:id="rId74"/>
    <p:sldId id="786" r:id="rId75"/>
    <p:sldId id="785" r:id="rId76"/>
    <p:sldId id="787" r:id="rId77"/>
    <p:sldId id="788" r:id="rId78"/>
    <p:sldId id="789" r:id="rId79"/>
    <p:sldId id="790" r:id="rId80"/>
    <p:sldId id="791" r:id="rId81"/>
    <p:sldId id="792" r:id="rId82"/>
    <p:sldId id="793" r:id="rId83"/>
    <p:sldId id="795" r:id="rId84"/>
    <p:sldId id="794" r:id="rId85"/>
    <p:sldId id="796" r:id="rId86"/>
    <p:sldId id="801" r:id="rId87"/>
    <p:sldId id="458" r:id="rId88"/>
    <p:sldId id="459" r:id="rId89"/>
    <p:sldId id="460" r:id="rId90"/>
    <p:sldId id="802" r:id="rId91"/>
    <p:sldId id="803" r:id="rId92"/>
    <p:sldId id="804" r:id="rId93"/>
    <p:sldId id="806" r:id="rId94"/>
    <p:sldId id="807" r:id="rId95"/>
    <p:sldId id="808" r:id="rId96"/>
    <p:sldId id="809" r:id="rId97"/>
    <p:sldId id="810" r:id="rId98"/>
    <p:sldId id="811" r:id="rId99"/>
    <p:sldId id="812" r:id="rId100"/>
    <p:sldId id="813" r:id="rId101"/>
    <p:sldId id="814" r:id="rId102"/>
    <p:sldId id="815" r:id="rId103"/>
    <p:sldId id="816" r:id="rId104"/>
    <p:sldId id="817" r:id="rId105"/>
    <p:sldId id="818" r:id="rId106"/>
    <p:sldId id="819" r:id="rId107"/>
    <p:sldId id="820" r:id="rId108"/>
    <p:sldId id="821" r:id="rId109"/>
    <p:sldId id="822" r:id="rId110"/>
    <p:sldId id="823" r:id="rId111"/>
    <p:sldId id="824" r:id="rId112"/>
    <p:sldId id="825" r:id="rId113"/>
    <p:sldId id="826" r:id="rId114"/>
    <p:sldId id="827" r:id="rId115"/>
    <p:sldId id="828" r:id="rId116"/>
    <p:sldId id="829" r:id="rId117"/>
    <p:sldId id="830" r:id="rId118"/>
    <p:sldId id="877" r:id="rId119"/>
    <p:sldId id="832" r:id="rId120"/>
    <p:sldId id="879" r:id="rId121"/>
    <p:sldId id="833" r:id="rId122"/>
    <p:sldId id="878" r:id="rId123"/>
    <p:sldId id="834" r:id="rId124"/>
    <p:sldId id="880" r:id="rId125"/>
    <p:sldId id="835" r:id="rId126"/>
    <p:sldId id="836" r:id="rId127"/>
    <p:sldId id="837" r:id="rId128"/>
    <p:sldId id="838" r:id="rId129"/>
    <p:sldId id="839" r:id="rId130"/>
    <p:sldId id="840" r:id="rId131"/>
    <p:sldId id="841" r:id="rId132"/>
    <p:sldId id="842" r:id="rId133"/>
    <p:sldId id="843" r:id="rId134"/>
    <p:sldId id="844" r:id="rId135"/>
    <p:sldId id="845" r:id="rId136"/>
    <p:sldId id="846" r:id="rId137"/>
    <p:sldId id="847" r:id="rId138"/>
    <p:sldId id="849" r:id="rId139"/>
    <p:sldId id="848" r:id="rId140"/>
    <p:sldId id="850" r:id="rId141"/>
    <p:sldId id="851" r:id="rId142"/>
    <p:sldId id="852" r:id="rId143"/>
    <p:sldId id="853" r:id="rId144"/>
    <p:sldId id="854" r:id="rId145"/>
    <p:sldId id="858" r:id="rId146"/>
    <p:sldId id="855" r:id="rId147"/>
    <p:sldId id="856" r:id="rId148"/>
    <p:sldId id="857" r:id="rId149"/>
    <p:sldId id="859" r:id="rId150"/>
    <p:sldId id="860" r:id="rId151"/>
    <p:sldId id="861" r:id="rId152"/>
    <p:sldId id="862" r:id="rId153"/>
    <p:sldId id="863" r:id="rId154"/>
    <p:sldId id="864" r:id="rId155"/>
    <p:sldId id="866" r:id="rId156"/>
    <p:sldId id="865" r:id="rId157"/>
    <p:sldId id="867" r:id="rId158"/>
    <p:sldId id="868" r:id="rId159"/>
    <p:sldId id="869" r:id="rId160"/>
    <p:sldId id="870" r:id="rId161"/>
    <p:sldId id="871" r:id="rId162"/>
    <p:sldId id="872" r:id="rId163"/>
    <p:sldId id="873" r:id="rId164"/>
    <p:sldId id="874" r:id="rId165"/>
    <p:sldId id="875" r:id="rId166"/>
    <p:sldId id="876" r:id="rId16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 Hatava" initials="A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D8DC"/>
    <a:srgbClr val="F4CC90"/>
    <a:srgbClr val="B3DD73"/>
    <a:srgbClr val="FFA4A3"/>
    <a:srgbClr val="0DB6B9"/>
    <a:srgbClr val="11798C"/>
    <a:srgbClr val="FFFFFF"/>
    <a:srgbClr val="005198"/>
    <a:srgbClr val="F2F2F2"/>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288330-20EC-4E9B-AFE3-C7A160D19A7F}" v="362" dt="2023-01-13T23:29:32.74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071" autoAdjust="0"/>
  </p:normalViewPr>
  <p:slideViewPr>
    <p:cSldViewPr snapToGrid="0">
      <p:cViewPr>
        <p:scale>
          <a:sx n="75" d="100"/>
          <a:sy n="75" d="100"/>
        </p:scale>
        <p:origin x="1356" y="756"/>
      </p:cViewPr>
      <p:guideLst>
        <p:guide pos="3840"/>
        <p:guide orient="horz" pos="216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commentAuthors" Target="commentAuthor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presProps" Target="pres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microsoft.com/office/2015/10/relationships/revisionInfo" Target="revisionInfo.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193E8E-E09C-4941-84BB-A34ABE51C742}" type="datetimeFigureOut">
              <a:rPr lang="fr-FR" smtClean="0"/>
              <a:pPr/>
              <a:t>14/01/2023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48DFB6-8341-4D9B-854D-D980707D4948}" type="slidenum">
              <a:rPr lang="fr-FR" smtClean="0"/>
              <a:pPr/>
              <a:t>‹N°›</a:t>
            </a:fld>
            <a:endParaRPr lang="fr-FR"/>
          </a:p>
        </p:txBody>
      </p:sp>
    </p:spTree>
    <p:extLst>
      <p:ext uri="{BB962C8B-B14F-4D97-AF65-F5344CB8AC3E}">
        <p14:creationId xmlns:p14="http://schemas.microsoft.com/office/powerpoint/2010/main" val="3909266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B0D270-7751-45D8-BCE4-72E25BC5CD23}" type="datetimeFigureOut">
              <a:rPr lang="fr-FR" smtClean="0"/>
              <a:t>14/01/2023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4F434-3506-409E-BC34-7EBCC4365027}" type="slidenum">
              <a:rPr lang="fr-FR" smtClean="0"/>
              <a:t>‹N°›</a:t>
            </a:fld>
            <a:endParaRPr lang="fr-FR"/>
          </a:p>
        </p:txBody>
      </p:sp>
    </p:spTree>
    <p:extLst>
      <p:ext uri="{BB962C8B-B14F-4D97-AF65-F5344CB8AC3E}">
        <p14:creationId xmlns:p14="http://schemas.microsoft.com/office/powerpoint/2010/main" val="439180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1</a:t>
            </a:fld>
            <a:endParaRPr lang="fr-FR" dirty="0"/>
          </a:p>
        </p:txBody>
      </p:sp>
    </p:spTree>
    <p:extLst>
      <p:ext uri="{BB962C8B-B14F-4D97-AF65-F5344CB8AC3E}">
        <p14:creationId xmlns:p14="http://schemas.microsoft.com/office/powerpoint/2010/main" val="4261497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SEL a choisi 4 mots clés pour définir qui il est et ce qu’il fait.</a:t>
            </a:r>
          </a:p>
          <a:p>
            <a:pPr algn="just">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Chrétien</a:t>
            </a:r>
            <a:r>
              <a:rPr lang="fr-FR" sz="1800" dirty="0">
                <a:effectLst/>
                <a:latin typeface="Calibri" panose="020F0502020204030204" pitchFamily="34" charset="0"/>
                <a:ea typeface="Calibri" panose="020F0502020204030204" pitchFamily="34" charset="0"/>
                <a:cs typeface="Times New Roman" panose="02020603050405020304" pitchFamily="18" charset="0"/>
              </a:rPr>
              <a:t> : le SEL est une association chrétienne, protestante, créée par l’Alliance Évangélique Française. Il se définit comme « une action chrétienne dans un monde en détresse ».</a:t>
            </a:r>
          </a:p>
          <a:p>
            <a:pPr algn="just">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Pauvreté</a:t>
            </a:r>
            <a:r>
              <a:rPr lang="fr-FR" sz="1800" dirty="0">
                <a:effectLst/>
                <a:latin typeface="Calibri" panose="020F0502020204030204" pitchFamily="34" charset="0"/>
                <a:ea typeface="Calibri" panose="020F0502020204030204" pitchFamily="34" charset="0"/>
                <a:cs typeface="Times New Roman" panose="02020603050405020304" pitchFamily="18" charset="0"/>
              </a:rPr>
              <a:t> : la pauvreté consiste à être atteint dans la satisfaction de ses besoins de base que la Bible résume avec les thèmes de la nourriture et du vêtement et à être vulnérable face à diverses formes d’injustice. Le SEL vise à agir pour et avec des personnes et des populations qui vivent dans la pauvreté.</a:t>
            </a:r>
          </a:p>
          <a:p>
            <a:pPr algn="just">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Partenaire</a:t>
            </a:r>
            <a:r>
              <a:rPr lang="fr-FR" sz="1800" dirty="0">
                <a:effectLst/>
                <a:latin typeface="Calibri" panose="020F0502020204030204" pitchFamily="34" charset="0"/>
                <a:ea typeface="Calibri" panose="020F0502020204030204" pitchFamily="34" charset="0"/>
                <a:cs typeface="Times New Roman" panose="02020603050405020304" pitchFamily="18" charset="0"/>
              </a:rPr>
              <a:t> : le SEL soutient le travail de structures chrétiennes locales avec du personnel local et n’envoie pas d’expatriés pour mettre en œuvre les actions qu’il soutient.</a:t>
            </a:r>
          </a:p>
          <a:p>
            <a:pPr algn="just">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Responsable</a:t>
            </a:r>
            <a:r>
              <a:rPr lang="fr-FR" sz="1800" dirty="0">
                <a:effectLst/>
                <a:latin typeface="Calibri" panose="020F0502020204030204" pitchFamily="34" charset="0"/>
                <a:ea typeface="Calibri" panose="020F0502020204030204" pitchFamily="34" charset="0"/>
                <a:cs typeface="Times New Roman" panose="02020603050405020304" pitchFamily="18" charset="0"/>
              </a:rPr>
              <a:t> : Face à la pauvreté, le SEL promeut un engagement responsable à tous les niveaux. La démarche de responsabilité concerne aussi bien le SEL que ses partenaires, mais aussi les chrétiens en France et les bénéficiaires des actions soutenues. Face à la pauvreté, chacun a un rôle à jouer !</a:t>
            </a: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85</a:t>
            </a:fld>
            <a:endParaRPr lang="fr-FR"/>
          </a:p>
        </p:txBody>
      </p:sp>
    </p:spTree>
    <p:extLst>
      <p:ext uri="{BB962C8B-B14F-4D97-AF65-F5344CB8AC3E}">
        <p14:creationId xmlns:p14="http://schemas.microsoft.com/office/powerpoint/2010/main" val="2774684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Le SEL a 4 grandes missions. 3 avec ses partenaires locaux dans les pays en développement : le parrainage d’enfants, les projets de développement et les actions de secours d’urgence. 1 en direction des chrétiens et des Églises en France : la sensibilisation.</a:t>
            </a:r>
          </a:p>
          <a:p>
            <a:endParaRPr lang="fr-FR" dirty="0"/>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86</a:t>
            </a:fld>
            <a:endParaRPr lang="fr-FR"/>
          </a:p>
        </p:txBody>
      </p:sp>
    </p:spTree>
    <p:extLst>
      <p:ext uri="{BB962C8B-B14F-4D97-AF65-F5344CB8AC3E}">
        <p14:creationId xmlns:p14="http://schemas.microsoft.com/office/powerpoint/2010/main" val="2292993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84F434-3506-409E-BC34-7EBCC4365027}" type="slidenum">
              <a:rPr lang="fr-FR" smtClean="0"/>
              <a:t>147</a:t>
            </a:fld>
            <a:endParaRPr lang="fr-FR"/>
          </a:p>
        </p:txBody>
      </p:sp>
    </p:spTree>
    <p:extLst>
      <p:ext uri="{BB962C8B-B14F-4D97-AF65-F5344CB8AC3E}">
        <p14:creationId xmlns:p14="http://schemas.microsoft.com/office/powerpoint/2010/main" val="2230272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163</a:t>
            </a:fld>
            <a:endParaRPr lang="fr-FR" dirty="0"/>
          </a:p>
        </p:txBody>
      </p:sp>
    </p:spTree>
    <p:extLst>
      <p:ext uri="{BB962C8B-B14F-4D97-AF65-F5344CB8AC3E}">
        <p14:creationId xmlns:p14="http://schemas.microsoft.com/office/powerpoint/2010/main" val="821586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84F434-3506-409E-BC34-7EBCC4365027}" type="slidenum">
              <a:rPr lang="fr-FR" smtClean="0"/>
              <a:t>2</a:t>
            </a:fld>
            <a:endParaRPr lang="fr-FR"/>
          </a:p>
        </p:txBody>
      </p:sp>
    </p:spTree>
    <p:extLst>
      <p:ext uri="{BB962C8B-B14F-4D97-AF65-F5344CB8AC3E}">
        <p14:creationId xmlns:p14="http://schemas.microsoft.com/office/powerpoint/2010/main" val="2479600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84F434-3506-409E-BC34-7EBCC4365027}" type="slidenum">
              <a:rPr lang="fr-FR" smtClean="0"/>
              <a:t>3</a:t>
            </a:fld>
            <a:endParaRPr lang="fr-FR"/>
          </a:p>
        </p:txBody>
      </p:sp>
    </p:spTree>
    <p:extLst>
      <p:ext uri="{BB962C8B-B14F-4D97-AF65-F5344CB8AC3E}">
        <p14:creationId xmlns:p14="http://schemas.microsoft.com/office/powerpoint/2010/main" val="3026948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84F434-3506-409E-BC34-7EBCC4365027}" type="slidenum">
              <a:rPr lang="fr-FR" smtClean="0"/>
              <a:t>4</a:t>
            </a:fld>
            <a:endParaRPr lang="fr-FR"/>
          </a:p>
        </p:txBody>
      </p:sp>
    </p:spTree>
    <p:extLst>
      <p:ext uri="{BB962C8B-B14F-4D97-AF65-F5344CB8AC3E}">
        <p14:creationId xmlns:p14="http://schemas.microsoft.com/office/powerpoint/2010/main" val="2977095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84F434-3506-409E-BC34-7EBCC4365027}" type="slidenum">
              <a:rPr lang="fr-FR" smtClean="0"/>
              <a:t>5</a:t>
            </a:fld>
            <a:endParaRPr lang="fr-FR"/>
          </a:p>
        </p:txBody>
      </p:sp>
    </p:spTree>
    <p:extLst>
      <p:ext uri="{BB962C8B-B14F-4D97-AF65-F5344CB8AC3E}">
        <p14:creationId xmlns:p14="http://schemas.microsoft.com/office/powerpoint/2010/main" val="280431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84F434-3506-409E-BC34-7EBCC4365027}" type="slidenum">
              <a:rPr lang="fr-FR" smtClean="0"/>
              <a:t>22</a:t>
            </a:fld>
            <a:endParaRPr lang="fr-FR"/>
          </a:p>
        </p:txBody>
      </p:sp>
    </p:spTree>
    <p:extLst>
      <p:ext uri="{BB962C8B-B14F-4D97-AF65-F5344CB8AC3E}">
        <p14:creationId xmlns:p14="http://schemas.microsoft.com/office/powerpoint/2010/main" val="39881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84F434-3506-409E-BC34-7EBCC4365027}" type="slidenum">
              <a:rPr lang="fr-FR" smtClean="0"/>
              <a:t>41</a:t>
            </a:fld>
            <a:endParaRPr lang="fr-FR"/>
          </a:p>
        </p:txBody>
      </p:sp>
    </p:spTree>
    <p:extLst>
      <p:ext uri="{BB962C8B-B14F-4D97-AF65-F5344CB8AC3E}">
        <p14:creationId xmlns:p14="http://schemas.microsoft.com/office/powerpoint/2010/main" val="3153004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84F434-3506-409E-BC34-7EBCC4365027}" type="slidenum">
              <a:rPr lang="fr-FR" smtClean="0"/>
              <a:t>61</a:t>
            </a:fld>
            <a:endParaRPr lang="fr-FR"/>
          </a:p>
        </p:txBody>
      </p:sp>
    </p:spTree>
    <p:extLst>
      <p:ext uri="{BB962C8B-B14F-4D97-AF65-F5344CB8AC3E}">
        <p14:creationId xmlns:p14="http://schemas.microsoft.com/office/powerpoint/2010/main" val="230894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Cette diapo présente de la façon la plus courte possible la façon de définir le SEL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Une association protestante de solidarité internationale qui cherche à améliorer les conditions de vie dans les pays en situation de pauvreté.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aller un peu plus loin :</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Une association protestante : le SEL a été créé en 1980 au sein de l’Alliance Évangélique Française qui regroupait des chrétiens protestants issus de toute la diversité évangélique (y compris au sein des Églises protestantes « historiques »).</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De solidarité internationale / dans les pays en situation de pauvreté : les actions soutenues par le SEL le sont à l’international, dans les pays dits « en développement » ou « du Sud », avec un accent particulier mais pas exclusif sur l’Afrique subsaharienne francophone. Le SEL ne soutient pas d’action sociale en France.</a:t>
            </a: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Améliorer les conditions de vie : le SEL soutient des actions concrètes en direction de personnes et de populations qui vivent dans la pauvreté. L’idée est de faire une véritable différence positive sans perspective utopique (comme faire disparaître la pauvreté) ni résignée (des choses peuvent vraiment changer pour le mieux et nous en avons de nombreux témoignages).</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en savoir plus : Dossier de présentation du SEL, p.2-4</a:t>
            </a: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84</a:t>
            </a:fld>
            <a:endParaRPr lang="fr-FR"/>
          </a:p>
        </p:txBody>
      </p:sp>
    </p:spTree>
    <p:extLst>
      <p:ext uri="{BB962C8B-B14F-4D97-AF65-F5344CB8AC3E}">
        <p14:creationId xmlns:p14="http://schemas.microsoft.com/office/powerpoint/2010/main" val="3397543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Page couv SEL(logo blanc)">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3392" y="5949280"/>
            <a:ext cx="11568608" cy="504056"/>
          </a:xfrm>
          <a:prstGeom prst="rect">
            <a:avLst/>
          </a:prstGeom>
        </p:spPr>
        <p:txBody>
          <a:bodyPr>
            <a:normAutofit/>
          </a:bodyPr>
          <a:lstStyle>
            <a:lvl1pPr algn="ctr">
              <a:defRPr sz="2800" b="1" cap="all" baseline="0">
                <a:solidFill>
                  <a:schemeClr val="bg1"/>
                </a:solidFill>
                <a:latin typeface="Arial" pitchFamily="34" charset="0"/>
                <a:cs typeface="Arial" pitchFamily="34" charset="0"/>
              </a:defRPr>
            </a:lvl1pPr>
          </a:lstStyle>
          <a:p>
            <a:r>
              <a:rPr lang="fr-FR"/>
              <a:t>titre</a:t>
            </a:r>
          </a:p>
        </p:txBody>
      </p:sp>
      <p:sp>
        <p:nvSpPr>
          <p:cNvPr id="12" name="Espace réservé pour une image  11"/>
          <p:cNvSpPr>
            <a:spLocks noGrp="1"/>
          </p:cNvSpPr>
          <p:nvPr>
            <p:ph type="pic" sz="quarter" idx="10"/>
          </p:nvPr>
        </p:nvSpPr>
        <p:spPr>
          <a:xfrm>
            <a:off x="1679509" y="476673"/>
            <a:ext cx="9218083" cy="3455987"/>
          </a:xfrm>
          <a:prstGeom prst="rect">
            <a:avLst/>
          </a:prstGeom>
        </p:spPr>
        <p:txBody>
          <a:bodyPr/>
          <a:lstStyle/>
          <a:p>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emple : Diapositive Page couv SEL(logo blanc)">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3392" y="5949280"/>
            <a:ext cx="11568608" cy="504056"/>
          </a:xfrm>
          <a:prstGeom prst="rect">
            <a:avLst/>
          </a:prstGeom>
        </p:spPr>
        <p:txBody>
          <a:bodyPr>
            <a:normAutofit/>
          </a:bodyPr>
          <a:lstStyle>
            <a:lvl1pPr algn="ctr">
              <a:defRPr sz="2800" b="1" cap="all" baseline="0">
                <a:solidFill>
                  <a:schemeClr val="bg1"/>
                </a:solidFill>
                <a:latin typeface="Arial" pitchFamily="34" charset="0"/>
                <a:cs typeface="Arial" pitchFamily="34" charset="0"/>
              </a:defRPr>
            </a:lvl1pPr>
          </a:lstStyle>
          <a:p>
            <a:r>
              <a:rPr lang="fr-FR"/>
              <a:t>titre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Page couv SEL(logo ble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3392" y="5949280"/>
            <a:ext cx="11568608" cy="504056"/>
          </a:xfrm>
          <a:prstGeom prst="rect">
            <a:avLst/>
          </a:prstGeom>
        </p:spPr>
        <p:txBody>
          <a:bodyPr>
            <a:normAutofit/>
          </a:bodyPr>
          <a:lstStyle>
            <a:lvl1pPr algn="ctr">
              <a:defRPr sz="2800" b="1" cap="all" baseline="0">
                <a:solidFill>
                  <a:schemeClr val="bg1"/>
                </a:solidFill>
                <a:latin typeface="Arial" pitchFamily="34" charset="0"/>
                <a:cs typeface="Arial" pitchFamily="34" charset="0"/>
              </a:defRPr>
            </a:lvl1pPr>
          </a:lstStyle>
          <a:p>
            <a:r>
              <a:rPr lang="fr-FR"/>
              <a:t>titre</a:t>
            </a:r>
          </a:p>
        </p:txBody>
      </p:sp>
      <p:sp>
        <p:nvSpPr>
          <p:cNvPr id="12" name="Espace réservé pour une image  11"/>
          <p:cNvSpPr>
            <a:spLocks noGrp="1"/>
          </p:cNvSpPr>
          <p:nvPr>
            <p:ph type="pic" sz="quarter" idx="10"/>
          </p:nvPr>
        </p:nvSpPr>
        <p:spPr>
          <a:xfrm>
            <a:off x="1679509" y="476673"/>
            <a:ext cx="9218083" cy="3455987"/>
          </a:xfrm>
          <a:prstGeom prst="rect">
            <a:avLst/>
          </a:prstGeom>
        </p:spPr>
        <p:txBody>
          <a:bodyPr/>
          <a:lstStyle/>
          <a:p>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emple : Diapositive Page couv SEL(logo bleu)">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5E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rgbClr val="005EAB"/>
              </a:solidFill>
            </a:endParaRPr>
          </a:p>
        </p:txBody>
      </p:sp>
      <p:sp>
        <p:nvSpPr>
          <p:cNvPr id="8" name="Rectangle 7"/>
          <p:cNvSpPr/>
          <p:nvPr userDrawn="1"/>
        </p:nvSpPr>
        <p:spPr>
          <a:xfrm>
            <a:off x="0" y="0"/>
            <a:ext cx="623392" cy="6858000"/>
          </a:xfrm>
          <a:prstGeom prst="rect">
            <a:avLst/>
          </a:prstGeom>
          <a:solidFill>
            <a:srgbClr val="005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0" y="5949280"/>
            <a:ext cx="623392" cy="432048"/>
          </a:xfrm>
          <a:prstGeom prst="rect">
            <a:avLst/>
          </a:prstGeom>
          <a:solidFill>
            <a:srgbClr val="A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noFill/>
            </a:endParaRPr>
          </a:p>
        </p:txBody>
      </p:sp>
      <p:sp>
        <p:nvSpPr>
          <p:cNvPr id="2" name="Titre 1"/>
          <p:cNvSpPr>
            <a:spLocks noGrp="1"/>
          </p:cNvSpPr>
          <p:nvPr>
            <p:ph type="title" hasCustomPrompt="1"/>
          </p:nvPr>
        </p:nvSpPr>
        <p:spPr>
          <a:xfrm>
            <a:off x="623392" y="5949280"/>
            <a:ext cx="11568608" cy="504056"/>
          </a:xfrm>
          <a:prstGeom prst="rect">
            <a:avLst/>
          </a:prstGeom>
        </p:spPr>
        <p:txBody>
          <a:bodyPr>
            <a:normAutofit/>
          </a:bodyPr>
          <a:lstStyle>
            <a:lvl1pPr algn="ctr">
              <a:defRPr sz="2800" b="1" cap="all" baseline="0">
                <a:solidFill>
                  <a:schemeClr val="bg1"/>
                </a:solidFill>
                <a:latin typeface="Arial" pitchFamily="34" charset="0"/>
                <a:cs typeface="Arial" pitchFamily="34" charset="0"/>
              </a:defRPr>
            </a:lvl1pPr>
          </a:lstStyle>
          <a:p>
            <a:r>
              <a:rPr lang="fr-FR"/>
              <a:t>titre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titre + texte SE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19403" y="332656"/>
            <a:ext cx="10972800" cy="576064"/>
          </a:xfrm>
          <a:prstGeom prst="rect">
            <a:avLst/>
          </a:prstGeom>
        </p:spPr>
        <p:txBody>
          <a:bodyPr>
            <a:normAutofit/>
          </a:bodyPr>
          <a:lstStyle>
            <a:lvl1pPr algn="l">
              <a:defRPr sz="2800" b="1">
                <a:solidFill>
                  <a:srgbClr val="0055A0"/>
                </a:solidFill>
                <a:latin typeface="Arial" pitchFamily="34" charset="0"/>
                <a:cs typeface="Arial" pitchFamily="34" charset="0"/>
              </a:defRPr>
            </a:lvl1pPr>
          </a:lstStyle>
          <a:p>
            <a:r>
              <a:rPr lang="fr-FR"/>
              <a:t>TITRE</a:t>
            </a:r>
          </a:p>
        </p:txBody>
      </p:sp>
      <p:pic>
        <p:nvPicPr>
          <p:cNvPr id="7" name="Image 6" descr="LOGO SEL GENERIQUE.jpg"/>
          <p:cNvPicPr>
            <a:picLocks noChangeAspect="1"/>
          </p:cNvPicPr>
          <p:nvPr userDrawn="1"/>
        </p:nvPicPr>
        <p:blipFill>
          <a:blip r:embed="rId2" cstate="print"/>
          <a:stretch>
            <a:fillRect/>
          </a:stretch>
        </p:blipFill>
        <p:spPr>
          <a:xfrm>
            <a:off x="10183245" y="260648"/>
            <a:ext cx="1546948" cy="540000"/>
          </a:xfrm>
          <a:prstGeom prst="rect">
            <a:avLst/>
          </a:prstGeom>
        </p:spPr>
      </p:pic>
      <p:cxnSp>
        <p:nvCxnSpPr>
          <p:cNvPr id="10" name="Connecteur droit 9"/>
          <p:cNvCxnSpPr/>
          <p:nvPr userDrawn="1"/>
        </p:nvCxnSpPr>
        <p:spPr>
          <a:xfrm flipH="1">
            <a:off x="623392" y="836712"/>
            <a:ext cx="1104122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ZoneTexte 10"/>
          <p:cNvSpPr txBox="1"/>
          <p:nvPr userDrawn="1"/>
        </p:nvSpPr>
        <p:spPr>
          <a:xfrm>
            <a:off x="5807968" y="6488669"/>
            <a:ext cx="5952661" cy="307777"/>
          </a:xfrm>
          <a:prstGeom prst="rect">
            <a:avLst/>
          </a:prstGeom>
          <a:noFill/>
        </p:spPr>
        <p:txBody>
          <a:bodyPr wrap="square" rtlCol="0">
            <a:spAutoFit/>
          </a:bodyPr>
          <a:lstStyle/>
          <a:p>
            <a:r>
              <a:rPr lang="fr-FR" sz="1400" b="1">
                <a:solidFill>
                  <a:srgbClr val="0055A0"/>
                </a:solidFill>
                <a:latin typeface="Arial" pitchFamily="34" charset="0"/>
                <a:cs typeface="Arial" pitchFamily="34" charset="0"/>
              </a:rPr>
              <a:t>Une action chrétienne dans un monde en détresse</a:t>
            </a:r>
          </a:p>
        </p:txBody>
      </p:sp>
      <p:sp>
        <p:nvSpPr>
          <p:cNvPr id="12" name="Ellipse 11"/>
          <p:cNvSpPr/>
          <p:nvPr userDrawn="1"/>
        </p:nvSpPr>
        <p:spPr>
          <a:xfrm>
            <a:off x="11664619" y="6597352"/>
            <a:ext cx="144000" cy="108000"/>
          </a:xfrm>
          <a:prstGeom prst="ellipse">
            <a:avLst/>
          </a:prstGeom>
          <a:solidFill>
            <a:srgbClr val="005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texte + imageSE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19403" y="332656"/>
            <a:ext cx="10972800" cy="576064"/>
          </a:xfrm>
          <a:prstGeom prst="rect">
            <a:avLst/>
          </a:prstGeom>
        </p:spPr>
        <p:txBody>
          <a:bodyPr>
            <a:normAutofit/>
          </a:bodyPr>
          <a:lstStyle>
            <a:lvl1pPr algn="l">
              <a:defRPr sz="2800" b="1">
                <a:solidFill>
                  <a:srgbClr val="0055A0"/>
                </a:solidFill>
                <a:latin typeface="Arial" pitchFamily="34" charset="0"/>
                <a:cs typeface="Arial" pitchFamily="34" charset="0"/>
              </a:defRPr>
            </a:lvl1pPr>
          </a:lstStyle>
          <a:p>
            <a:r>
              <a:rPr lang="fr-FR"/>
              <a:t>TITRE</a:t>
            </a:r>
          </a:p>
        </p:txBody>
      </p:sp>
      <p:pic>
        <p:nvPicPr>
          <p:cNvPr id="7" name="Image 6" descr="LOGO SEL GENERIQUE.jpg"/>
          <p:cNvPicPr>
            <a:picLocks noChangeAspect="1"/>
          </p:cNvPicPr>
          <p:nvPr userDrawn="1"/>
        </p:nvPicPr>
        <p:blipFill>
          <a:blip r:embed="rId2" cstate="print"/>
          <a:stretch>
            <a:fillRect/>
          </a:stretch>
        </p:blipFill>
        <p:spPr>
          <a:xfrm>
            <a:off x="10183245" y="260648"/>
            <a:ext cx="1546948" cy="540000"/>
          </a:xfrm>
          <a:prstGeom prst="rect">
            <a:avLst/>
          </a:prstGeom>
        </p:spPr>
      </p:pic>
      <p:cxnSp>
        <p:nvCxnSpPr>
          <p:cNvPr id="10" name="Connecteur droit 9"/>
          <p:cNvCxnSpPr/>
          <p:nvPr userDrawn="1"/>
        </p:nvCxnSpPr>
        <p:spPr>
          <a:xfrm flipH="1">
            <a:off x="623392" y="836712"/>
            <a:ext cx="1104122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ZoneTexte 10"/>
          <p:cNvSpPr txBox="1"/>
          <p:nvPr userDrawn="1"/>
        </p:nvSpPr>
        <p:spPr>
          <a:xfrm>
            <a:off x="5807968" y="6488669"/>
            <a:ext cx="5952661" cy="307777"/>
          </a:xfrm>
          <a:prstGeom prst="rect">
            <a:avLst/>
          </a:prstGeom>
          <a:noFill/>
        </p:spPr>
        <p:txBody>
          <a:bodyPr wrap="square" rtlCol="0">
            <a:spAutoFit/>
          </a:bodyPr>
          <a:lstStyle/>
          <a:p>
            <a:r>
              <a:rPr lang="fr-FR" sz="1400" b="1">
                <a:solidFill>
                  <a:srgbClr val="0055A0"/>
                </a:solidFill>
                <a:latin typeface="Arial" pitchFamily="34" charset="0"/>
                <a:cs typeface="Arial" pitchFamily="34" charset="0"/>
              </a:rPr>
              <a:t>Une action chrétienne dans un monde en détresse</a:t>
            </a:r>
          </a:p>
        </p:txBody>
      </p:sp>
      <p:sp>
        <p:nvSpPr>
          <p:cNvPr id="12" name="Ellipse 11"/>
          <p:cNvSpPr/>
          <p:nvPr userDrawn="1"/>
        </p:nvSpPr>
        <p:spPr>
          <a:xfrm>
            <a:off x="11664619" y="6597352"/>
            <a:ext cx="144000" cy="108000"/>
          </a:xfrm>
          <a:prstGeom prst="ellipse">
            <a:avLst/>
          </a:prstGeom>
          <a:solidFill>
            <a:srgbClr val="005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4" name="Espace réservé du texte 13"/>
          <p:cNvSpPr>
            <a:spLocks noGrp="1"/>
          </p:cNvSpPr>
          <p:nvPr>
            <p:ph type="body" sz="quarter" idx="10" hasCustomPrompt="1"/>
          </p:nvPr>
        </p:nvSpPr>
        <p:spPr>
          <a:xfrm>
            <a:off x="912285" y="1341438"/>
            <a:ext cx="6047812" cy="4895874"/>
          </a:xfrm>
          <a:prstGeom prst="rect">
            <a:avLst/>
          </a:prstGeom>
        </p:spPr>
        <p:txBody>
          <a:bodyPr/>
          <a:lstStyle>
            <a:lvl1pPr>
              <a:defRPr/>
            </a:lvl1pPr>
          </a:lstStyle>
          <a:p>
            <a:pPr lvl="0"/>
            <a:r>
              <a:rPr lang="fr-FR"/>
              <a:t>Texte</a:t>
            </a:r>
          </a:p>
        </p:txBody>
      </p:sp>
      <p:sp>
        <p:nvSpPr>
          <p:cNvPr id="16" name="Espace réservé pour une image  15"/>
          <p:cNvSpPr>
            <a:spLocks noGrp="1"/>
          </p:cNvSpPr>
          <p:nvPr>
            <p:ph type="pic" sz="quarter" idx="11"/>
          </p:nvPr>
        </p:nvSpPr>
        <p:spPr>
          <a:xfrm>
            <a:off x="7344834" y="1341438"/>
            <a:ext cx="4320117" cy="4895850"/>
          </a:xfrm>
          <a:prstGeom prst="rect">
            <a:avLst/>
          </a:prstGeom>
        </p:spPr>
        <p:txBody>
          <a:bodyPr/>
          <a:lstStyle/>
          <a:p>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4677E75-1B95-7F79-BC42-2B4363C93E2D}"/>
              </a:ext>
            </a:extLst>
          </p:cNvPr>
          <p:cNvSpPr>
            <a:spLocks noGrp="1"/>
          </p:cNvSpPr>
          <p:nvPr>
            <p:ph type="dt" sz="half" idx="10"/>
          </p:nvPr>
        </p:nvSpPr>
        <p:spPr>
          <a:xfrm>
            <a:off x="838200" y="6356351"/>
            <a:ext cx="2743200" cy="365125"/>
          </a:xfrm>
          <a:prstGeom prst="rect">
            <a:avLst/>
          </a:prstGeom>
        </p:spPr>
        <p:txBody>
          <a:bodyPr/>
          <a:lstStyle/>
          <a:p>
            <a:fld id="{674E66FB-8903-4150-9042-A2B9F54FBBAB}" type="datetimeFigureOut">
              <a:rPr lang="fr-FR" smtClean="0"/>
              <a:t>14/01/2023</a:t>
            </a:fld>
            <a:endParaRPr lang="fr-FR"/>
          </a:p>
        </p:txBody>
      </p:sp>
      <p:sp>
        <p:nvSpPr>
          <p:cNvPr id="3" name="Espace réservé du pied de page 2">
            <a:extLst>
              <a:ext uri="{FF2B5EF4-FFF2-40B4-BE49-F238E27FC236}">
                <a16:creationId xmlns:a16="http://schemas.microsoft.com/office/drawing/2014/main" id="{BBF8E01C-0A51-8A76-FF48-4C5573D94114}"/>
              </a:ext>
            </a:extLst>
          </p:cNvPr>
          <p:cNvSpPr>
            <a:spLocks noGrp="1"/>
          </p:cNvSpPr>
          <p:nvPr>
            <p:ph type="ftr" sz="quarter" idx="11"/>
          </p:nvPr>
        </p:nvSpPr>
        <p:spPr>
          <a:xfrm>
            <a:off x="4038600" y="6356351"/>
            <a:ext cx="4114800" cy="365125"/>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0398CED0-EA0B-903D-A9CD-9BA9BBCC4C87}"/>
              </a:ext>
            </a:extLst>
          </p:cNvPr>
          <p:cNvSpPr>
            <a:spLocks noGrp="1"/>
          </p:cNvSpPr>
          <p:nvPr>
            <p:ph type="sldNum" sz="quarter" idx="12"/>
          </p:nvPr>
        </p:nvSpPr>
        <p:spPr>
          <a:xfrm>
            <a:off x="8610600" y="6356351"/>
            <a:ext cx="2743200" cy="365125"/>
          </a:xfrm>
          <a:prstGeom prst="rect">
            <a:avLst/>
          </a:prstGeom>
        </p:spPr>
        <p:txBody>
          <a:bodyPr/>
          <a:lstStyle/>
          <a:p>
            <a:fld id="{86CB4B4D-7CA3-9044-876B-883B54F8677D}" type="slidenum">
              <a:rPr lang="fr-FR" smtClean="0"/>
              <a:t>‹N°›</a:t>
            </a:fld>
            <a:endParaRPr lang="fr-FR"/>
          </a:p>
        </p:txBody>
      </p:sp>
    </p:spTree>
    <p:extLst>
      <p:ext uri="{BB962C8B-B14F-4D97-AF65-F5344CB8AC3E}">
        <p14:creationId xmlns:p14="http://schemas.microsoft.com/office/powerpoint/2010/main" val="3307517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a:prstGeom prst="rect">
            <a:avLst/>
          </a:prstGeo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p>
            <a:fld id="{721B34FA-F817-4D9E-9DB5-A3AA08F842A0}" type="datetimeFigureOut">
              <a:rPr lang="fr-FR" smtClean="0"/>
              <a:t>14/01/2023</a:t>
            </a:fld>
            <a:endParaRPr lang="fr-F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1"/>
            <a:ext cx="2844800" cy="365125"/>
          </a:xfrm>
          <a:prstGeom prst="rect">
            <a:avLst/>
          </a:prstGeom>
        </p:spPr>
        <p:txBody>
          <a:bodyPr/>
          <a:lstStyle/>
          <a:p>
            <a:fld id="{59957B0D-85D3-4FCA-A116-F3CD05089A5D}" type="slidenum">
              <a:rPr lang="fr-FR" smtClean="0"/>
              <a:t>‹N°›</a:t>
            </a:fld>
            <a:endParaRPr lang="fr-FR"/>
          </a:p>
        </p:txBody>
      </p:sp>
    </p:spTree>
    <p:extLst>
      <p:ext uri="{BB962C8B-B14F-4D97-AF65-F5344CB8AC3E}">
        <p14:creationId xmlns:p14="http://schemas.microsoft.com/office/powerpoint/2010/main" val="3761679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52A5A9F5-AE28-4CA2-A604-E3B733386EF7}"/>
              </a:ext>
            </a:extLst>
          </p:cNvPr>
          <p:cNvCxnSpPr>
            <a:cxnSpLocks/>
          </p:cNvCxnSpPr>
          <p:nvPr userDrawn="1"/>
        </p:nvCxnSpPr>
        <p:spPr>
          <a:xfrm>
            <a:off x="1876360" y="0"/>
            <a:ext cx="1" cy="671353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8" name="Connecteur droit 7">
            <a:extLst>
              <a:ext uri="{FF2B5EF4-FFF2-40B4-BE49-F238E27FC236}">
                <a16:creationId xmlns:a16="http://schemas.microsoft.com/office/drawing/2014/main" id="{341419AA-DF6F-4FE4-B121-5CD7A6D16C5C}"/>
              </a:ext>
            </a:extLst>
          </p:cNvPr>
          <p:cNvCxnSpPr>
            <a:cxnSpLocks/>
          </p:cNvCxnSpPr>
          <p:nvPr userDrawn="1"/>
        </p:nvCxnSpPr>
        <p:spPr>
          <a:xfrm flipH="1">
            <a:off x="0" y="1218659"/>
            <a:ext cx="12192001"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Connecteur droit 8">
            <a:extLst>
              <a:ext uri="{FF2B5EF4-FFF2-40B4-BE49-F238E27FC236}">
                <a16:creationId xmlns:a16="http://schemas.microsoft.com/office/drawing/2014/main" id="{EE702AAB-B08E-46C7-B0E3-86349A8BB7A4}"/>
              </a:ext>
            </a:extLst>
          </p:cNvPr>
          <p:cNvCxnSpPr>
            <a:cxnSpLocks/>
          </p:cNvCxnSpPr>
          <p:nvPr userDrawn="1"/>
        </p:nvCxnSpPr>
        <p:spPr>
          <a:xfrm>
            <a:off x="300992" y="-14390"/>
            <a:ext cx="1" cy="671353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Connecteur droit 9">
            <a:extLst>
              <a:ext uri="{FF2B5EF4-FFF2-40B4-BE49-F238E27FC236}">
                <a16:creationId xmlns:a16="http://schemas.microsoft.com/office/drawing/2014/main" id="{652E8F71-AA50-4AED-BD6B-7A6FB497F5B7}"/>
              </a:ext>
            </a:extLst>
          </p:cNvPr>
          <p:cNvCxnSpPr>
            <a:cxnSpLocks/>
          </p:cNvCxnSpPr>
          <p:nvPr userDrawn="1"/>
        </p:nvCxnSpPr>
        <p:spPr>
          <a:xfrm flipH="1">
            <a:off x="-2" y="284098"/>
            <a:ext cx="12192001"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1" name="Connecteur droit 10">
            <a:extLst>
              <a:ext uri="{FF2B5EF4-FFF2-40B4-BE49-F238E27FC236}">
                <a16:creationId xmlns:a16="http://schemas.microsoft.com/office/drawing/2014/main" id="{72234123-CE58-4258-B7A4-38C0DB03C596}"/>
              </a:ext>
            </a:extLst>
          </p:cNvPr>
          <p:cNvCxnSpPr>
            <a:cxnSpLocks/>
          </p:cNvCxnSpPr>
          <p:nvPr userDrawn="1"/>
        </p:nvCxnSpPr>
        <p:spPr>
          <a:xfrm>
            <a:off x="11891377" y="199019"/>
            <a:ext cx="1" cy="671353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2" name="Connecteur droit 11">
            <a:extLst>
              <a:ext uri="{FF2B5EF4-FFF2-40B4-BE49-F238E27FC236}">
                <a16:creationId xmlns:a16="http://schemas.microsoft.com/office/drawing/2014/main" id="{148E3931-A7DA-444D-991D-0F350B00090C}"/>
              </a:ext>
            </a:extLst>
          </p:cNvPr>
          <p:cNvCxnSpPr>
            <a:cxnSpLocks/>
          </p:cNvCxnSpPr>
          <p:nvPr userDrawn="1"/>
        </p:nvCxnSpPr>
        <p:spPr>
          <a:xfrm flipH="1">
            <a:off x="0" y="1002500"/>
            <a:ext cx="12217558"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3" name="Connecteur droit 12">
            <a:extLst>
              <a:ext uri="{FF2B5EF4-FFF2-40B4-BE49-F238E27FC236}">
                <a16:creationId xmlns:a16="http://schemas.microsoft.com/office/drawing/2014/main" id="{83BB2503-8B98-4CA7-86DA-5B0858805E98}"/>
              </a:ext>
            </a:extLst>
          </p:cNvPr>
          <p:cNvCxnSpPr>
            <a:cxnSpLocks/>
          </p:cNvCxnSpPr>
          <p:nvPr userDrawn="1"/>
        </p:nvCxnSpPr>
        <p:spPr>
          <a:xfrm flipH="1">
            <a:off x="-2" y="1941389"/>
            <a:ext cx="12192001"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 name="Connecteur droit 13">
            <a:extLst>
              <a:ext uri="{FF2B5EF4-FFF2-40B4-BE49-F238E27FC236}">
                <a16:creationId xmlns:a16="http://schemas.microsoft.com/office/drawing/2014/main" id="{C4986129-05FB-45A7-8D5B-A235D6594CCD}"/>
              </a:ext>
            </a:extLst>
          </p:cNvPr>
          <p:cNvCxnSpPr>
            <a:cxnSpLocks/>
          </p:cNvCxnSpPr>
          <p:nvPr userDrawn="1"/>
        </p:nvCxnSpPr>
        <p:spPr>
          <a:xfrm flipH="1">
            <a:off x="-3" y="6269970"/>
            <a:ext cx="12192001"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 name="Connecteur droit 14">
            <a:extLst>
              <a:ext uri="{FF2B5EF4-FFF2-40B4-BE49-F238E27FC236}">
                <a16:creationId xmlns:a16="http://schemas.microsoft.com/office/drawing/2014/main" id="{1C49C8CA-B929-4DDF-AB12-E99449214C4C}"/>
              </a:ext>
            </a:extLst>
          </p:cNvPr>
          <p:cNvCxnSpPr>
            <a:cxnSpLocks/>
          </p:cNvCxnSpPr>
          <p:nvPr userDrawn="1"/>
        </p:nvCxnSpPr>
        <p:spPr>
          <a:xfrm flipH="1">
            <a:off x="0" y="6541983"/>
            <a:ext cx="12192001"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Tree>
  </p:cSld>
  <p:clrMap bg1="lt1" tx1="dk1" bg2="lt2" tx2="dk2" accent1="accent1" accent2="accent2" accent3="accent3" accent4="accent4" accent5="accent5" accent6="accent6" hlink="hlink" folHlink="folHlink"/>
  <p:sldLayoutIdLst>
    <p:sldLayoutId id="2147483715" r:id="rId1"/>
    <p:sldLayoutId id="2147483711" r:id="rId2"/>
    <p:sldLayoutId id="2147483716" r:id="rId3"/>
    <p:sldLayoutId id="2147483714" r:id="rId4"/>
    <p:sldLayoutId id="2147483712" r:id="rId5"/>
    <p:sldLayoutId id="2147483713" r:id="rId6"/>
    <p:sldLayoutId id="2147483720" r:id="rId7"/>
    <p:sldLayoutId id="2147483721"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023641-3408-78B2-8047-6C7507BA161F}"/>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93C5D537-B282-4B2A-8588-7BB4B50BD080}"/>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7" name="ZoneTexte 6">
            <a:extLst>
              <a:ext uri="{FF2B5EF4-FFF2-40B4-BE49-F238E27FC236}">
                <a16:creationId xmlns:a16="http://schemas.microsoft.com/office/drawing/2014/main" id="{B7D8D3F6-68B2-BC52-6336-B1A8EDE49286}"/>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pic>
        <p:nvPicPr>
          <p:cNvPr id="5" name="Image 4" descr="Une image contenant texte&#10;&#10;Description générée automatiquement">
            <a:extLst>
              <a:ext uri="{FF2B5EF4-FFF2-40B4-BE49-F238E27FC236}">
                <a16:creationId xmlns:a16="http://schemas.microsoft.com/office/drawing/2014/main" id="{BC86B931-EAE0-CDB9-DE6C-5EFECBD6F8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36" y="637590"/>
            <a:ext cx="11119127" cy="3898400"/>
          </a:xfrm>
          <a:prstGeom prst="rect">
            <a:avLst/>
          </a:prstGeom>
        </p:spPr>
      </p:pic>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4">
            <a:duotone>
              <a:prstClr val="black"/>
              <a:schemeClr val="accent6">
                <a:tint val="45000"/>
                <a:satMod val="400000"/>
              </a:schemeClr>
            </a:duotone>
            <a:alphaModFix/>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spTree>
    <p:extLst>
      <p:ext uri="{BB962C8B-B14F-4D97-AF65-F5344CB8AC3E}">
        <p14:creationId xmlns:p14="http://schemas.microsoft.com/office/powerpoint/2010/main" val="9957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620539"/>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Notre Roi est couronné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tout son règne est justice.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Notre Roi est couronné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sa parole soutient le monde.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règne est puissant,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combien glorieux.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 est le Roi de l'univers,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Roi de l'univers,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Roi de l'univers.</a:t>
            </a:r>
            <a:endParaRPr lang="fr-FR" sz="2250" i="1"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34076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620529"/>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désire entendre ta voix.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désire écouter ton cœur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Recevoir ta parole,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Ta pensée, ta volonté.</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désire entendre ta voix.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désire écouter ton cœur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Recevoir ton Esprit,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Tous tes dons et ton amour.</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84421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467188"/>
            <a:ext cx="10753200" cy="1923604"/>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Seigneur, tu as les paroles de la vie,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Toi seul connais tous les secrets,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viens pour nous les révéler.</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72444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312753"/>
            <a:ext cx="10753200" cy="6232475"/>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désire entendre ta voix.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désire écouter ton cœur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Recevoir ta parole,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Ta pensée, ta volonté.</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désire entendre ta voix.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désire écouter ton cœur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Recevoir ton Esprit,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Tous tes dons et ton amour.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Seigneur.</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410564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Prédication</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La justice, ça se pratique !</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2834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Cherchez d’abord</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112171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304"/>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Cherchez d'abord le royaume de Dieu,</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sa justice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toutes ces choses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vous seront données en plus,</a:t>
            </a:r>
          </a:p>
          <a:p>
            <a:pPr algn="ctr">
              <a:defRPr b="0" i="0"/>
            </a:pPr>
            <a:r>
              <a:rPr lang="fr-FR" sz="4000" dirty="0" err="1">
                <a:solidFill>
                  <a:srgbClr val="0DB6B9"/>
                </a:solidFill>
                <a:latin typeface="DIN 2014" panose="020B0504020202020204" pitchFamily="34" charset="0"/>
                <a:ea typeface="DIN 2014" panose="020B0504020202020204" pitchFamily="34" charset="0"/>
                <a:cs typeface="Lato Medium" panose="020F0502020204030203" pitchFamily="34" charset="0"/>
              </a:rPr>
              <a:t>Allélu</a:t>
            </a: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 Alléluia !</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Alléluia. Alléluia.</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Alléluia. Alléluia.</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422980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236082"/>
            <a:ext cx="10753200" cy="4385816"/>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L'homme ne vivra pas de pain seulement,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Mais de toutes paroles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Qui sortent de la bouche de Dieu.</a:t>
            </a:r>
          </a:p>
          <a:p>
            <a:pPr algn="ctr">
              <a:defRPr b="0" i="0"/>
            </a:pPr>
            <a:r>
              <a:rPr lang="fr-FR" sz="4000" dirty="0" err="1">
                <a:solidFill>
                  <a:srgbClr val="0DB6B9"/>
                </a:solidFill>
                <a:latin typeface="DIN 2014" panose="020B0504020202020204" pitchFamily="34" charset="0"/>
                <a:ea typeface="DIN 2014" panose="020B0504020202020204" pitchFamily="34" charset="0"/>
                <a:cs typeface="Lato Medium" panose="020F0502020204030203" pitchFamily="34" charset="0"/>
              </a:rPr>
              <a:t>Allélu</a:t>
            </a: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 Alléluia !</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Alléluia. Alléluia.</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Alléluia. Alléluia.</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56184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Esprit de Dieu</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8415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620527"/>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Oui, nous voulons être un peuple embrasé,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L'Église que ton cœur attend.</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Viens briser nos chaînes, détruis notre orgueil,</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Seigneur, fais-le maintenant.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X 2</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Notre Père, plein de bonté,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Nos cœurs à toi s'abandonnent.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ce monde que tu as tant aimé,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Seigneur, voici nos couronnes.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31519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851632"/>
            <a:ext cx="10753200"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Esprit de Dieu, Esprit du Dieu vivant,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Souffle du nord, souffle du sud,</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Souffle de l'est, souffle de l'ouest.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Esprit de Dieu, Esprit du Dieu vivant,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Souffle des quatre vents et descends sur nous.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5352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Roi des Cieux</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288579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620526"/>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Envoie ta puissance, rends-nous les témoins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D'un royaume qui se répand.</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Fais brûler nos cœurs au sein des ténèbres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Comme un phare dans l'océan.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X 2</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Notre Père, plein de bonté,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Dieu de tendresse et de grâce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ce monde que tu as tant aimé,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Fais briller sur nous ta face.</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413499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620527"/>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Esprit de Dieu, Esprit du Dieu vivant,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Souffle du nord, souffle du sud,</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Souffle de l'est, souffle de l'ouest.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Esprit de Dieu, Esprit du Dieu vivant,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Souffle des quatre vents et descends sur nous.</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Que ton règne vienne, ta volonté soit faite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Sur la terre comme au ciel,</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Sur la terre comme au ciel.</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43989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Temps d’engagements</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Le Fonds Santé du SEL</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354442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2DA085-146E-BBE6-B382-BB3C1DB535CA}"/>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300993" y="817929"/>
            <a:ext cx="11630704" cy="490134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lnSpc>
                <a:spcPct val="120000"/>
              </a:lnSpc>
              <a:defRPr b="0" i="0"/>
            </a:pPr>
            <a:r>
              <a:rPr lang="fr-FR" sz="6600" dirty="0">
                <a:solidFill>
                  <a:srgbClr val="FFA4A3"/>
                </a:solidFill>
                <a:latin typeface="DIN 2014 Light" panose="020B0404020202020204" pitchFamily="34" charset="0"/>
                <a:ea typeface="DIN 2014 Light" panose="020B0404020202020204" pitchFamily="34" charset="0"/>
                <a:cs typeface="Lato Medium" panose="020F0502020204030203" pitchFamily="34" charset="0"/>
              </a:rPr>
              <a:t>En Afrique subsaharienne,</a:t>
            </a:r>
          </a:p>
          <a:p>
            <a:pPr algn="ctr">
              <a:lnSpc>
                <a:spcPct val="120000"/>
              </a:lnSpc>
              <a:defRPr b="0" i="0"/>
            </a:pPr>
            <a:r>
              <a:rPr lang="fr-FR" sz="6600" dirty="0">
                <a:solidFill>
                  <a:srgbClr val="FFA4A3"/>
                </a:solidFill>
                <a:latin typeface="DIN 2014 Light" panose="020B0404020202020204" pitchFamily="34" charset="0"/>
                <a:ea typeface="DIN 2014 Light" panose="020B0404020202020204" pitchFamily="34" charset="0"/>
                <a:cs typeface="Lato Medium" panose="020F0502020204030203" pitchFamily="34" charset="0"/>
              </a:rPr>
              <a:t>l’accès à la santé est difficile :</a:t>
            </a:r>
          </a:p>
          <a:p>
            <a:pPr algn="ctr">
              <a:lnSpc>
                <a:spcPct val="120000"/>
              </a:lnSpc>
              <a:defRPr b="0" i="0"/>
            </a:pPr>
            <a:r>
              <a:rPr lang="fr-FR" sz="6600" dirty="0">
                <a:solidFill>
                  <a:srgbClr val="65D8DC"/>
                </a:solidFill>
                <a:latin typeface="DIN 2014 Bold" panose="020B0704020202020204" pitchFamily="34" charset="0"/>
                <a:ea typeface="DIN 2014 Bold" panose="020B0704020202020204" pitchFamily="34" charset="0"/>
                <a:cs typeface="Lato Medium" panose="020F0502020204030203" pitchFamily="34" charset="0"/>
              </a:rPr>
              <a:t>SE SOIGNER, </a:t>
            </a:r>
          </a:p>
          <a:p>
            <a:pPr algn="ctr">
              <a:lnSpc>
                <a:spcPct val="120000"/>
              </a:lnSpc>
              <a:defRPr b="0" i="0"/>
            </a:pPr>
            <a:r>
              <a:rPr lang="fr-FR" sz="6600" dirty="0">
                <a:solidFill>
                  <a:srgbClr val="65D8DC"/>
                </a:solidFill>
                <a:latin typeface="DIN 2014 Bold" panose="020B0704020202020204" pitchFamily="34" charset="0"/>
                <a:ea typeface="DIN 2014 Bold" panose="020B0704020202020204" pitchFamily="34" charset="0"/>
                <a:cs typeface="Lato Medium" panose="020F0502020204030203" pitchFamily="34" charset="0"/>
              </a:rPr>
              <a:t>C’EST TOUT SAUF ÉVIDENT</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3" name="Rectangle 2">
            <a:extLst>
              <a:ext uri="{FF2B5EF4-FFF2-40B4-BE49-F238E27FC236}">
                <a16:creationId xmlns:a16="http://schemas.microsoft.com/office/drawing/2014/main" id="{D2BC2613-DBFB-A4CF-2907-8F4880FCB1F3}"/>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4" name="ZoneTexte 3">
            <a:extLst>
              <a:ext uri="{FF2B5EF4-FFF2-40B4-BE49-F238E27FC236}">
                <a16:creationId xmlns:a16="http://schemas.microsoft.com/office/drawing/2014/main" id="{02743303-0987-438C-1F1F-CC26D723DAAD}"/>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01968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071389-92B3-E999-873F-3F4CD35854C2}"/>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9" name="ZoneTexte 8">
            <a:extLst>
              <a:ext uri="{FF2B5EF4-FFF2-40B4-BE49-F238E27FC236}">
                <a16:creationId xmlns:a16="http://schemas.microsoft.com/office/drawing/2014/main" id="{1E304F16-13D2-D618-94E7-FC42CFD30EFC}"/>
              </a:ext>
            </a:extLst>
          </p:cNvPr>
          <p:cNvSpPr txBox="1"/>
          <p:nvPr/>
        </p:nvSpPr>
        <p:spPr>
          <a:xfrm>
            <a:off x="300992" y="683277"/>
            <a:ext cx="11682272" cy="5170646"/>
          </a:xfrm>
          <a:prstGeom prst="rect">
            <a:avLst/>
          </a:prstGeom>
          <a:noFill/>
        </p:spPr>
        <p:txBody>
          <a:bodyPr wrap="square" rtlCol="0">
            <a:spAutoFit/>
          </a:bodyPr>
          <a:lstStyle/>
          <a:p>
            <a:pPr algn="ctr" defTabSz="257175">
              <a:defRPr/>
            </a:pPr>
            <a:r>
              <a:rPr lang="fr-FR" sz="6600" dirty="0">
                <a:solidFill>
                  <a:srgbClr val="FFA4A3"/>
                </a:solidFill>
                <a:latin typeface="DIN 2014 Bold" panose="020B0704020202020204" pitchFamily="34" charset="0"/>
                <a:ea typeface="DIN 2014 Bold" panose="020B0704020202020204" pitchFamily="34" charset="0"/>
                <a:cs typeface="Lato Medium" panose="020F0502020204030203" pitchFamily="34" charset="0"/>
              </a:rPr>
              <a:t>Formation</a:t>
            </a:r>
          </a:p>
          <a:p>
            <a:pPr algn="ctr" defTabSz="257175">
              <a:defRPr/>
            </a:pPr>
            <a:r>
              <a:rPr lang="fr-FR" sz="6600" dirty="0">
                <a:solidFill>
                  <a:srgbClr val="65D8DC"/>
                </a:solidFill>
                <a:latin typeface="DIN 2014 Bold" panose="020B0704020202020204" pitchFamily="34" charset="0"/>
                <a:ea typeface="DIN 2014 Bold" panose="020B0704020202020204" pitchFamily="34" charset="0"/>
                <a:cs typeface="Lato Medium" panose="020F0502020204030203" pitchFamily="34" charset="0"/>
              </a:rPr>
              <a:t>Collecte d’eau</a:t>
            </a:r>
          </a:p>
          <a:p>
            <a:pPr algn="ctr" defTabSz="257175">
              <a:defRPr/>
            </a:pPr>
            <a:r>
              <a:rPr lang="fr-FR" sz="6600" dirty="0">
                <a:solidFill>
                  <a:srgbClr val="B3DD73"/>
                </a:solidFill>
                <a:latin typeface="DIN 2014 Bold" panose="020B0704020202020204" pitchFamily="34" charset="0"/>
                <a:ea typeface="DIN 2014 Bold" panose="020B0704020202020204" pitchFamily="34" charset="0"/>
                <a:cs typeface="Lato Medium" panose="020F0502020204030203" pitchFamily="34" charset="0"/>
              </a:rPr>
              <a:t>Traitement des déchets</a:t>
            </a:r>
          </a:p>
          <a:p>
            <a:pPr algn="ctr" defTabSz="257175">
              <a:defRPr/>
            </a:pPr>
            <a:r>
              <a:rPr lang="fr-FR" sz="6600" dirty="0">
                <a:solidFill>
                  <a:srgbClr val="F4CC90"/>
                </a:solidFill>
                <a:latin typeface="DIN 2014 Bold" panose="020B0704020202020204" pitchFamily="34" charset="0"/>
                <a:ea typeface="DIN 2014 Bold" panose="020B0704020202020204" pitchFamily="34" charset="0"/>
                <a:cs typeface="Lato Medium" panose="020F0502020204030203" pitchFamily="34" charset="0"/>
              </a:rPr>
              <a:t>Achat de matériels</a:t>
            </a:r>
          </a:p>
          <a:p>
            <a:pPr algn="ctr" defTabSz="257175">
              <a:defRPr/>
            </a:pPr>
            <a:r>
              <a:rPr lang="fr-FR" sz="6600" dirty="0">
                <a:solidFill>
                  <a:srgbClr val="65D8DC"/>
                </a:solidFill>
                <a:latin typeface="DIN 2014 Bold" panose="020B0704020202020204" pitchFamily="34" charset="0"/>
                <a:ea typeface="DIN 2014 Bold" panose="020B0704020202020204" pitchFamily="34" charset="0"/>
                <a:cs typeface="Lato Medium" panose="020F0502020204030203" pitchFamily="34" charset="0"/>
              </a:rPr>
              <a:t>Financement de bourses</a:t>
            </a:r>
          </a:p>
        </p:txBody>
      </p:sp>
      <p:sp>
        <p:nvSpPr>
          <p:cNvPr id="2" name="Rectangle 1">
            <a:extLst>
              <a:ext uri="{FF2B5EF4-FFF2-40B4-BE49-F238E27FC236}">
                <a16:creationId xmlns:a16="http://schemas.microsoft.com/office/drawing/2014/main" id="{CE0802BC-81A7-B232-CAC6-CF3A7FADC3D3}"/>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3E39C1D8-39DC-7AB3-B278-8EAB7A2F845F}"/>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86195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terrain, extérieur&#10;&#10;Description générée automatiquement">
            <a:extLst>
              <a:ext uri="{FF2B5EF4-FFF2-40B4-BE49-F238E27FC236}">
                <a16:creationId xmlns:a16="http://schemas.microsoft.com/office/drawing/2014/main" id="{EEE243B6-831C-619D-1836-8DF9987F5095}"/>
              </a:ext>
            </a:extLst>
          </p:cNvPr>
          <p:cNvPicPr>
            <a:picLocks noChangeAspect="1"/>
          </p:cNvPicPr>
          <p:nvPr/>
        </p:nvPicPr>
        <p:blipFill rotWithShape="1">
          <a:blip r:embed="rId2">
            <a:extLst>
              <a:ext uri="{28A0092B-C50C-407E-A947-70E740481C1C}">
                <a14:useLocalDpi xmlns:a14="http://schemas.microsoft.com/office/drawing/2010/main" val="0"/>
              </a:ext>
            </a:extLst>
          </a:blip>
          <a:srcRect t="9894" r="15194" b="19342"/>
          <a:stretch/>
        </p:blipFill>
        <p:spPr>
          <a:xfrm>
            <a:off x="-1" y="-1"/>
            <a:ext cx="12192001" cy="6782203"/>
          </a:xfrm>
          <a:prstGeom prst="rect">
            <a:avLst/>
          </a:prstGeom>
        </p:spPr>
      </p:pic>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2" name="Rectangle 1">
            <a:extLst>
              <a:ext uri="{FF2B5EF4-FFF2-40B4-BE49-F238E27FC236}">
                <a16:creationId xmlns:a16="http://schemas.microsoft.com/office/drawing/2014/main" id="{CE0802BC-81A7-B232-CAC6-CF3A7FADC3D3}"/>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3E39C1D8-39DC-7AB3-B278-8EAB7A2F845F}"/>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54802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805193"/>
            <a:ext cx="10753200" cy="524759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spcAft>
                <a:spcPts val="1200"/>
              </a:spcAft>
              <a:defRPr b="0" i="0"/>
            </a:pPr>
            <a:r>
              <a:rPr lang="fr-FR" sz="6600" dirty="0">
                <a:solidFill>
                  <a:schemeClr val="tx1">
                    <a:lumMod val="50000"/>
                    <a:lumOff val="50000"/>
                  </a:schemeClr>
                </a:solidFill>
                <a:latin typeface="Script MT Bold" panose="03040602040607080904" pitchFamily="66" charset="0"/>
                <a:ea typeface="DIN 2014" panose="020B0504020202020204" pitchFamily="34" charset="0"/>
                <a:cs typeface="Lato Medium" panose="020F0502020204030203" pitchFamily="34" charset="0"/>
              </a:rPr>
              <a:t>Remercions Dieu pour :</a:t>
            </a:r>
          </a:p>
          <a:p>
            <a:pPr marL="571500" indent="-571500">
              <a:spcAft>
                <a:spcPts val="1200"/>
              </a:spcAft>
              <a:buFont typeface="Wingdings" panose="05000000000000000000" pitchFamily="2" charset="2"/>
              <a:buChar cha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La </a:t>
            </a:r>
            <a:r>
              <a:rPr lang="fr-FR" sz="4000" dirty="0">
                <a:solidFill>
                  <a:srgbClr val="0DB6B9"/>
                </a:solidFill>
                <a:latin typeface="DIN 2014 Bold" panose="020B0704020202020204" pitchFamily="34" charset="0"/>
                <a:ea typeface="DIN 2014 Bold" panose="020B0704020202020204" pitchFamily="34" charset="0"/>
                <a:cs typeface="Lato Medium" panose="020F0502020204030203" pitchFamily="34" charset="0"/>
              </a:rPr>
              <a:t>générosité des églises </a:t>
            </a: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qui ont donné </a:t>
            </a:r>
            <a:b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b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75 000 € lors de la Journée du SEL en 2021,</a:t>
            </a:r>
          </a:p>
          <a:p>
            <a:pPr marL="571500" indent="-571500">
              <a:spcAft>
                <a:spcPts val="1200"/>
              </a:spcAft>
              <a:buFont typeface="Wingdings" panose="05000000000000000000" pitchFamily="2" charset="2"/>
              <a:buChar cha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a:t>
            </a:r>
            <a:r>
              <a:rPr lang="fr-FR" sz="4000" dirty="0">
                <a:solidFill>
                  <a:srgbClr val="0DB6B9"/>
                </a:solidFill>
                <a:latin typeface="DIN 2014 Bold" panose="020B0704020202020204" pitchFamily="34" charset="0"/>
                <a:ea typeface="DIN 2014 Bold" panose="020B0704020202020204" pitchFamily="34" charset="0"/>
                <a:cs typeface="Lato Medium" panose="020F0502020204030203" pitchFamily="34" charset="0"/>
              </a:rPr>
              <a:t>engagement quotidien </a:t>
            </a: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de nos frères </a:t>
            </a:r>
            <a:b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b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sœur en Afrique Francophone,</a:t>
            </a:r>
          </a:p>
          <a:p>
            <a:pPr marL="571500" indent="-571500">
              <a:spcAft>
                <a:spcPts val="1200"/>
              </a:spcAft>
              <a:buFont typeface="Wingdings" panose="05000000000000000000" pitchFamily="2" charset="2"/>
              <a:buChar cha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a:t>
            </a:r>
            <a:r>
              <a:rPr lang="fr-FR" sz="4000" dirty="0">
                <a:solidFill>
                  <a:srgbClr val="0DB6B9"/>
                </a:solidFill>
                <a:latin typeface="DIN 2014 Bold" panose="020B0704020202020204" pitchFamily="34" charset="0"/>
                <a:ea typeface="DIN 2014 Bold" panose="020B0704020202020204" pitchFamily="34" charset="0"/>
                <a:cs typeface="Lato Medium" panose="020F0502020204030203" pitchFamily="34" charset="0"/>
              </a:rPr>
              <a:t>amour pour les pauvres </a:t>
            </a: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que Dieu met dans l’Église ici et là-bas.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60670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2" name="Rectangle 1">
            <a:extLst>
              <a:ext uri="{FF2B5EF4-FFF2-40B4-BE49-F238E27FC236}">
                <a16:creationId xmlns:a16="http://schemas.microsoft.com/office/drawing/2014/main" id="{CE0802BC-81A7-B232-CAC6-CF3A7FADC3D3}"/>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3E39C1D8-39DC-7AB3-B278-8EAB7A2F845F}"/>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pic>
        <p:nvPicPr>
          <p:cNvPr id="6" name="Image 5" descr="Une image contenant personne, pièce, famille&#10;&#10;Description générée automatiquement">
            <a:extLst>
              <a:ext uri="{FF2B5EF4-FFF2-40B4-BE49-F238E27FC236}">
                <a16:creationId xmlns:a16="http://schemas.microsoft.com/office/drawing/2014/main" id="{8C10360C-ACDE-CDC4-8453-B51B34AFC33E}"/>
              </a:ext>
            </a:extLst>
          </p:cNvPr>
          <p:cNvPicPr>
            <a:picLocks noChangeAspect="1"/>
          </p:cNvPicPr>
          <p:nvPr/>
        </p:nvPicPr>
        <p:blipFill rotWithShape="1">
          <a:blip r:embed="rId2">
            <a:extLst>
              <a:ext uri="{28A0092B-C50C-407E-A947-70E740481C1C}">
                <a14:useLocalDpi xmlns:a14="http://schemas.microsoft.com/office/drawing/2010/main" val="0"/>
              </a:ext>
            </a:extLst>
          </a:blip>
          <a:srcRect t="11806" b="15000"/>
          <a:stretch/>
        </p:blipFill>
        <p:spPr>
          <a:xfrm>
            <a:off x="-1" y="0"/>
            <a:ext cx="12192001" cy="6692900"/>
          </a:xfrm>
          <a:prstGeom prst="rect">
            <a:avLst/>
          </a:prstGeom>
        </p:spPr>
      </p:pic>
    </p:spTree>
    <p:extLst>
      <p:ext uri="{BB962C8B-B14F-4D97-AF65-F5344CB8AC3E}">
        <p14:creationId xmlns:p14="http://schemas.microsoft.com/office/powerpoint/2010/main" val="156364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805193"/>
            <a:ext cx="11212298" cy="524759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spcAft>
                <a:spcPts val="1200"/>
              </a:spcAft>
              <a:defRPr b="0" i="0"/>
            </a:pPr>
            <a:r>
              <a:rPr lang="fr-FR" sz="6600" dirty="0">
                <a:solidFill>
                  <a:schemeClr val="tx1">
                    <a:lumMod val="50000"/>
                    <a:lumOff val="50000"/>
                  </a:schemeClr>
                </a:solidFill>
                <a:latin typeface="Script MT Bold" panose="03040602040607080904" pitchFamily="66" charset="0"/>
                <a:ea typeface="DIN 2014" panose="020B0504020202020204" pitchFamily="34" charset="0"/>
                <a:cs typeface="Lato Medium" panose="020F0502020204030203" pitchFamily="34" charset="0"/>
              </a:rPr>
              <a:t>Intercédons pour : </a:t>
            </a:r>
          </a:p>
          <a:p>
            <a:pPr marL="571500" indent="-571500">
              <a:spcAft>
                <a:spcPts val="1200"/>
              </a:spcAft>
              <a:buFont typeface="Wingdings" panose="05000000000000000000" pitchFamily="2" charset="2"/>
              <a:buChar cha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a:t>
            </a:r>
            <a:r>
              <a:rPr lang="fr-FR" sz="4000" dirty="0">
                <a:solidFill>
                  <a:srgbClr val="0DB6B9"/>
                </a:solidFill>
                <a:latin typeface="DIN 2014 Bold" panose="020B0704020202020204" pitchFamily="34" charset="0"/>
                <a:ea typeface="DIN 2014 Bold" panose="020B0704020202020204" pitchFamily="34" charset="0"/>
                <a:cs typeface="Lato Medium" panose="020F0502020204030203" pitchFamily="34" charset="0"/>
              </a:rPr>
              <a:t>un grand nombre de projets santé</a:t>
            </a: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 puissent être réalisés cette année,</a:t>
            </a:r>
          </a:p>
          <a:p>
            <a:pPr marL="571500" indent="-571500">
              <a:spcAft>
                <a:spcPts val="1200"/>
              </a:spcAft>
              <a:buFont typeface="Wingdings" panose="05000000000000000000" pitchFamily="2" charset="2"/>
              <a:buChar cha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Que les </a:t>
            </a:r>
            <a:r>
              <a:rPr lang="fr-FR" sz="4000" dirty="0">
                <a:solidFill>
                  <a:srgbClr val="0DB6B9"/>
                </a:solidFill>
                <a:latin typeface="DIN 2014 Bold" panose="020B0704020202020204" pitchFamily="34" charset="0"/>
                <a:ea typeface="DIN 2014 Bold" panose="020B0704020202020204" pitchFamily="34" charset="0"/>
                <a:cs typeface="Lato Medium" panose="020F0502020204030203" pitchFamily="34" charset="0"/>
              </a:rPr>
              <a:t>partenaires persévèrent et soient renouvelés</a:t>
            </a: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 dans leurs forces,</a:t>
            </a:r>
          </a:p>
          <a:p>
            <a:pPr marL="571500" indent="-571500">
              <a:spcAft>
                <a:spcPts val="1200"/>
              </a:spcAft>
              <a:buFont typeface="Wingdings" panose="05000000000000000000" pitchFamily="2" charset="2"/>
              <a:buChar cha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Que les </a:t>
            </a:r>
            <a:r>
              <a:rPr lang="fr-FR" sz="4000" dirty="0">
                <a:solidFill>
                  <a:srgbClr val="0DB6B9"/>
                </a:solidFill>
                <a:latin typeface="DIN 2014 Bold" panose="020B0704020202020204" pitchFamily="34" charset="0"/>
                <a:ea typeface="DIN 2014 Bold" panose="020B0704020202020204" pitchFamily="34" charset="0"/>
                <a:cs typeface="Lato Medium" panose="020F0502020204030203" pitchFamily="34" charset="0"/>
              </a:rPr>
              <a:t>communautés s’approprient ces projets </a:t>
            </a: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garantir leur pérennité.</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63461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personne, intérieur, gens&#10;&#10;Description générée automatiquement">
            <a:extLst>
              <a:ext uri="{FF2B5EF4-FFF2-40B4-BE49-F238E27FC236}">
                <a16:creationId xmlns:a16="http://schemas.microsoft.com/office/drawing/2014/main" id="{F71D2DC3-2671-5597-F62C-90AE019A048E}"/>
              </a:ext>
            </a:extLst>
          </p:cNvPr>
          <p:cNvPicPr>
            <a:picLocks noChangeAspect="1"/>
          </p:cNvPicPr>
          <p:nvPr/>
        </p:nvPicPr>
        <p:blipFill rotWithShape="1">
          <a:blip r:embed="rId2">
            <a:extLst>
              <a:ext uri="{28A0092B-C50C-407E-A947-70E740481C1C}">
                <a14:useLocalDpi xmlns:a14="http://schemas.microsoft.com/office/drawing/2010/main" val="0"/>
              </a:ext>
            </a:extLst>
          </a:blip>
          <a:srcRect b="23333"/>
          <a:stretch/>
        </p:blipFill>
        <p:spPr>
          <a:xfrm>
            <a:off x="-2" y="-355600"/>
            <a:ext cx="12192001" cy="7010400"/>
          </a:xfrm>
          <a:prstGeom prst="rect">
            <a:avLst/>
          </a:prstGeom>
        </p:spPr>
      </p:pic>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2" name="Rectangle 1">
            <a:extLst>
              <a:ext uri="{FF2B5EF4-FFF2-40B4-BE49-F238E27FC236}">
                <a16:creationId xmlns:a16="http://schemas.microsoft.com/office/drawing/2014/main" id="{CE0802BC-81A7-B232-CAC6-CF3A7FADC3D3}"/>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3E39C1D8-39DC-7AB3-B278-8EAB7A2F845F}"/>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08940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851644"/>
            <a:ext cx="10753200"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Entrons dans sa présence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Avec reconnaissance car il est le roi.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Sa joie brûle nos cœurs,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Sa paix chasse nos peurs,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Oui, il est notre roi.</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0301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2DA085-146E-BBE6-B382-BB3C1DB535CA}"/>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300993" y="1427326"/>
            <a:ext cx="11630704" cy="368254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lnSpc>
                <a:spcPct val="120000"/>
              </a:lnSpc>
              <a:defRPr b="0" i="0"/>
            </a:pPr>
            <a:r>
              <a:rPr lang="fr-FR" sz="6600" dirty="0">
                <a:solidFill>
                  <a:srgbClr val="FFA4A3"/>
                </a:solidFill>
                <a:latin typeface="DIN 2014 Light" panose="020B0404020202020204" pitchFamily="34" charset="0"/>
                <a:ea typeface="DIN 2014 Light" panose="020B0404020202020204" pitchFamily="34" charset="0"/>
                <a:cs typeface="Lato Medium" panose="020F0502020204030203" pitchFamily="34" charset="0"/>
              </a:rPr>
              <a:t>Soutenez le Fonds Santé :</a:t>
            </a:r>
          </a:p>
          <a:p>
            <a:pPr algn="ctr">
              <a:lnSpc>
                <a:spcPct val="120000"/>
              </a:lnSpc>
              <a:defRPr b="0" i="0"/>
            </a:pPr>
            <a:r>
              <a:rPr lang="fr-FR" sz="6600" dirty="0">
                <a:solidFill>
                  <a:srgbClr val="65D8DC"/>
                </a:solidFill>
                <a:latin typeface="DIN 2014 Bold" panose="020B0704020202020204" pitchFamily="34" charset="0"/>
                <a:ea typeface="DIN 2014 Bold" panose="020B0704020202020204" pitchFamily="34" charset="0"/>
                <a:cs typeface="Lato Medium" panose="020F0502020204030203" pitchFamily="34" charset="0"/>
              </a:rPr>
              <a:t>Aidez les projets d’accès aux soins en Afrique subsaharienne</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3" name="Rectangle 2">
            <a:extLst>
              <a:ext uri="{FF2B5EF4-FFF2-40B4-BE49-F238E27FC236}">
                <a16:creationId xmlns:a16="http://schemas.microsoft.com/office/drawing/2014/main" id="{D2BC2613-DBFB-A4CF-2907-8F4880FCB1F3}"/>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4" name="ZoneTexte 3">
            <a:extLst>
              <a:ext uri="{FF2B5EF4-FFF2-40B4-BE49-F238E27FC236}">
                <a16:creationId xmlns:a16="http://schemas.microsoft.com/office/drawing/2014/main" id="{02743303-0987-438C-1F1F-CC26D723DAAD}"/>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66081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personne&#10;&#10;Description générée automatiquement">
            <a:extLst>
              <a:ext uri="{FF2B5EF4-FFF2-40B4-BE49-F238E27FC236}">
                <a16:creationId xmlns:a16="http://schemas.microsoft.com/office/drawing/2014/main" id="{5C583BF2-F037-0425-6CB2-A3127A0291CB}"/>
              </a:ext>
            </a:extLst>
          </p:cNvPr>
          <p:cNvPicPr>
            <a:picLocks noChangeAspect="1"/>
          </p:cNvPicPr>
          <p:nvPr/>
        </p:nvPicPr>
        <p:blipFill rotWithShape="1">
          <a:blip r:embed="rId2">
            <a:extLst>
              <a:ext uri="{28A0092B-C50C-407E-A947-70E740481C1C}">
                <a14:useLocalDpi xmlns:a14="http://schemas.microsoft.com/office/drawing/2010/main" val="0"/>
              </a:ext>
            </a:extLst>
          </a:blip>
          <a:srcRect t="5312" b="12657"/>
          <a:stretch/>
        </p:blipFill>
        <p:spPr>
          <a:xfrm>
            <a:off x="-1" y="0"/>
            <a:ext cx="12192001" cy="6667500"/>
          </a:xfrm>
          <a:prstGeom prst="rect">
            <a:avLst/>
          </a:prstGeom>
        </p:spPr>
      </p:pic>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2" name="Rectangle 1">
            <a:extLst>
              <a:ext uri="{FF2B5EF4-FFF2-40B4-BE49-F238E27FC236}">
                <a16:creationId xmlns:a16="http://schemas.microsoft.com/office/drawing/2014/main" id="{CE0802BC-81A7-B232-CAC6-CF3A7FADC3D3}"/>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3E39C1D8-39DC-7AB3-B278-8EAB7A2F845F}"/>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76006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675ADE-A1C4-8F35-FB79-F7EF41DB80D2}"/>
              </a:ext>
            </a:extLst>
          </p:cNvPr>
          <p:cNvSpPr/>
          <p:nvPr/>
        </p:nvSpPr>
        <p:spPr>
          <a:xfrm>
            <a:off x="-1" y="-1"/>
            <a:ext cx="12192001" cy="6654297"/>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9" name="ZoneTexte 8">
            <a:extLst>
              <a:ext uri="{FF2B5EF4-FFF2-40B4-BE49-F238E27FC236}">
                <a16:creationId xmlns:a16="http://schemas.microsoft.com/office/drawing/2014/main" id="{1E304F16-13D2-D618-94E7-FC42CFD30EFC}"/>
              </a:ext>
            </a:extLst>
          </p:cNvPr>
          <p:cNvSpPr txBox="1"/>
          <p:nvPr/>
        </p:nvSpPr>
        <p:spPr>
          <a:xfrm>
            <a:off x="249425" y="1691245"/>
            <a:ext cx="11682272" cy="3154710"/>
          </a:xfrm>
          <a:prstGeom prst="rect">
            <a:avLst/>
          </a:prstGeom>
          <a:noFill/>
        </p:spPr>
        <p:txBody>
          <a:bodyPr wrap="square" rtlCol="0">
            <a:spAutoFit/>
          </a:bodyPr>
          <a:lstStyle/>
          <a:p>
            <a:pPr algn="ctr" defTabSz="257175">
              <a:defRPr/>
            </a:pPr>
            <a:r>
              <a:rPr lang="fr-FR" sz="19900" dirty="0">
                <a:solidFill>
                  <a:schemeClr val="bg1"/>
                </a:solidFill>
                <a:latin typeface="Script MT Bold" panose="03040602040607080904" pitchFamily="66" charset="0"/>
                <a:ea typeface="Lato Medium" panose="020F0502020204030203" pitchFamily="34" charset="0"/>
                <a:cs typeface="Lato Medium" panose="020F0502020204030203" pitchFamily="34" charset="0"/>
              </a:rPr>
              <a:t>Merci !</a:t>
            </a:r>
          </a:p>
        </p:txBody>
      </p:sp>
      <p:sp>
        <p:nvSpPr>
          <p:cNvPr id="2" name="Rectangle 1">
            <a:extLst>
              <a:ext uri="{FF2B5EF4-FFF2-40B4-BE49-F238E27FC236}">
                <a16:creationId xmlns:a16="http://schemas.microsoft.com/office/drawing/2014/main" id="{CE0802BC-81A7-B232-CAC6-CF3A7FADC3D3}"/>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3E39C1D8-39DC-7AB3-B278-8EAB7A2F845F}"/>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39353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L’amour de Dieu</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214415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302"/>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L'amour de Dieu de loin surpasse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 qu'en peut dire un cœur humain.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 est plus grand que les espaces,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Même en l'abîme il nous atteint.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le péché de notre monde,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Dieu nous donna Jésus.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 nous pardonne, ô paix profonde,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 sauve les perdus.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47962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09"/>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L'amour de Dieu, si fort, si tendre,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Est un amour sans fin: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Tel est le chant que font entendre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Les anges et les saints.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68422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302"/>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Versez de l'encre dans les ondes,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Changez le ciel en parchemin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Tendez la plume à tout le monde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que chacun soit écrivain: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Vous dire tout l'amour du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Ferait tarir les eaux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remplirait la place entière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Sur ces divins rouleaux.</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56858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0"/>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L'amour de Dieu, si fort, si tendre,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Est un amour sans fin: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Tel est le chant que font entendre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Les anges et les saints.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24688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303"/>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que le monde un jour chancelle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Avec ses trônes et ses rois,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Quand trembleront tous les rebelles,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Soudain saisis d'un grand effroi,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De Dieu l'amour que rien ne lasse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nous encore vivra:</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le miracle de la grâce.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Amen ! Alléluia !</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59796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0"/>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L'amour de Dieu, si fort, si tendre,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Est un amour sans fin: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Tel est le chant que font entendre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Les anges et les saints.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59760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851645"/>
            <a:ext cx="10753200"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Entrons dans sa présence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Avec reconnaissance car il est le roi.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Sa joie brûle nos cœurs,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Sa paix chasse nos peurs,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Oui, il est notre roi, notre roi !</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05371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215653"/>
            <a:ext cx="12122271" cy="2744341"/>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Offrons au Seigneur reconnaissance</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404452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851631"/>
            <a:ext cx="10753200"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Offrons au Seigneur reconnaissance.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amour dure à jamais,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Car il est bon, il est au-dessus de tout.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amour dure à jamais.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Chantons, louons.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66293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543854"/>
            <a:ext cx="10753200" cy="37702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Offrons au Seigneur reconnaissance.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amour dure à jamais,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Car il est bon, il est au-dessus de tout.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amour dure à jamais.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Chantons, louons,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Chantons, louons.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29500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302"/>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fidèle,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fort,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avec nous, à jamais.</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fidèle,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fort,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avec nous, à jamais.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49761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851631"/>
            <a:ext cx="10753200"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D'une main puissante et d'un bras tendu,</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amour dure à jamais.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 nous donne une vie nouvelle.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amour dure à jamais.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Chantons, louons.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50584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543854"/>
            <a:ext cx="10753200" cy="37702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D'une main puissante et d'un bras tendu,</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amour dure à jamais.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 nous donne une vie nouvelle.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amour dure à jamais.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Chantons, louons,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Chantons, louons.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96137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301"/>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fidèle,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fort,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avec nous, à jamais.</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fidèle,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fort,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avec nous, à jamais.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91811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851630"/>
            <a:ext cx="10753200"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Du lever du soleil jusqu'à son coucher,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amour dure à jamais.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 la grâce de Dieu, nous persévérons.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amour dure à jamais.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Chantons, louons.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59188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543853"/>
            <a:ext cx="10753200" cy="37702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Du lever du soleil jusqu'à son coucher,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amour dure à jamais.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 la grâce de Dieu, nous persévérons.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amour dure à jamais.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Chantons, louons,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Chantons, louons.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96143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300"/>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fidèle,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fort,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avec nous, à jamais.</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fidèle,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fort,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 Dieu est avec nous, à jamais.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jamais.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28390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21"/>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Louons le roi des cieux,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Que la terre entière célèbre le roi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Que tous les rachetés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Poussent un cri de joie ! Yeah !</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16464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7253"/>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En Toi, je sais qui je suis</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175482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851630"/>
            <a:ext cx="10753200"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Qui suis-je pour que le Roi des Cieux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M’ouvre Ses bras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Perdu mais trouvé par Sa grâce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amour pour moi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amour pour moi</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408870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06"/>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 m’a libéré́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 dette est payée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suis enfant de Dieu</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suis à Lui</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35571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851630"/>
            <a:ext cx="10753200"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 m’a </a:t>
            </a:r>
            <a:r>
              <a:rPr lang="fr-FR" sz="4000" dirty="0" err="1">
                <a:solidFill>
                  <a:srgbClr val="0DB6B9"/>
                </a:solidFill>
                <a:latin typeface="DIN 2014" panose="020B0504020202020204" pitchFamily="34" charset="0"/>
                <a:ea typeface="DIN 2014" panose="020B0504020202020204" pitchFamily="34" charset="0"/>
                <a:cs typeface="Lato Medium" panose="020F0502020204030203" pitchFamily="34" charset="0"/>
              </a:rPr>
              <a:t>rachete</a:t>
            </a: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 à la croix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Grâce insondable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J’étais esclave du péché́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Mais Il m’a sauvé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Jésus m’a sauvé</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10224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301"/>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 m’a libéré́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 dette est payée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suis enfant de Dieu</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suis à Lui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dans Sa Maison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J’ai trouvé ma place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suis enfant de Dieu</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suis à Lui</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69911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236078"/>
            <a:ext cx="10753200" cy="4385816"/>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suis choisi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affranchi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En Toi je sais qui je suis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es pour moi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Pas contre moi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En Toi je sais qui je suis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X 2</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43338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301"/>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 m’a libéré́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 dette est payée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suis enfant de Dieu</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suis à Lui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dans Sa Maison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J’ai trouvé ma place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suis enfant de Dieu</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suis à Lui</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53802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623C48-1B24-1AF0-B963-F6C5456AD6EF}"/>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488399" y="1712992"/>
            <a:ext cx="11422452" cy="1872307"/>
          </a:xfrm>
          <a:prstGeom prst="rect">
            <a:avLst/>
          </a:prstGeom>
          <a:noFill/>
        </p:spPr>
        <p:txBody>
          <a:bodyPr wrap="square" rtlCol="0" anchor="ctr">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Lecture biblique</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Philippiens 1.9-11</a:t>
            </a:r>
          </a:p>
        </p:txBody>
      </p:sp>
      <p:grpSp>
        <p:nvGrpSpPr>
          <p:cNvPr id="12" name="Groupe 11">
            <a:extLst>
              <a:ext uri="{FF2B5EF4-FFF2-40B4-BE49-F238E27FC236}">
                <a16:creationId xmlns:a16="http://schemas.microsoft.com/office/drawing/2014/main" id="{8F5A90CA-B82B-E6BD-9BCE-87E525636143}"/>
              </a:ext>
            </a:extLst>
          </p:cNvPr>
          <p:cNvGrpSpPr/>
          <p:nvPr/>
        </p:nvGrpSpPr>
        <p:grpSpPr>
          <a:xfrm>
            <a:off x="3838075" y="4456924"/>
            <a:ext cx="4515524" cy="1621736"/>
            <a:chOff x="3800308" y="1133516"/>
            <a:chExt cx="4719210" cy="1694888"/>
          </a:xfrm>
        </p:grpSpPr>
        <p:pic>
          <p:nvPicPr>
            <p:cNvPr id="7" name="Image 6" descr="Une image contenant texte&#10;&#10;Description générée automatiquement">
              <a:extLst>
                <a:ext uri="{FF2B5EF4-FFF2-40B4-BE49-F238E27FC236}">
                  <a16:creationId xmlns:a16="http://schemas.microsoft.com/office/drawing/2014/main" id="{71674379-3246-88D1-2C04-9B68888E4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10" name="Image 9">
              <a:extLst>
                <a:ext uri="{FF2B5EF4-FFF2-40B4-BE49-F238E27FC236}">
                  <a16:creationId xmlns:a16="http://schemas.microsoft.com/office/drawing/2014/main" id="{DC283650-B618-448A-2DCE-2DBCF39FC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1" name="Image 10">
              <a:extLst>
                <a:ext uri="{FF2B5EF4-FFF2-40B4-BE49-F238E27FC236}">
                  <a16:creationId xmlns:a16="http://schemas.microsoft.com/office/drawing/2014/main" id="{E8848EDC-87E8-BBCA-5A94-6A229948C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8553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20000" y="720000"/>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Et voici ce que je demande dans mes prières : c’est que votre amour augmente de plus en plus en connaissance et en pleine intelligence pour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que vous puissiez discerner ce qui est essentiel. Ainsi vous serez purs et irréprochables pour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le jour de Christ, remplis du fruit de justice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qui vient par Jésus-Christ à la gloire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et à la louange de Dieu. </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66168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7253"/>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A celui qui nous aime</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411935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851644"/>
            <a:ext cx="10753200"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Venons dans ses parvis,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genoux devant lui car il est le roi.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 sa divine grâce,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Nous contemplons sa face,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Oui, il est notre roi.</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44797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312748"/>
            <a:ext cx="10753200" cy="6232475"/>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celui qui nous aime,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Qui nous a délivrés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De nos péchés par son sang</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qui a fait de nous un royaume,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Des sacrificateurs pour Dieu son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lui soient la gloire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la puissance,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lui soient la gloire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la puissance,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Aux siècles des siècles,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32655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7253"/>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Christ est Roi</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113175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300"/>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Dans son amour, Dieu, le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envoya son fils Jésus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accorder la lumière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tous ceux qui sont perdus.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 descendit sur la terre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mais les hommes l'ont rejeté.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Ils l'ont cloué au Calvaire,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mais Christ est ressuscité.</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47768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05"/>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Christ est Roi, Christ est Roi,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Christ est Roi des rois.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Christ est Roi, Christ est Roi,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Christ est Roi des rois.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25653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299"/>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Les croyants de tous les âges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portent son nom sur leur cœur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Dans l'épreuve, ils gardent courage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car leur Dieu est un sauveur.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Ils vont par toute la terre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annoncer le fils béni.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Fiers de porter leur bannière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sur laquelle il est écrit :</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56245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05"/>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Christ est Roi, Christ est Roi,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Christ est Roi des rois.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Christ est Roi, Christ est Roi,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Christ est Roi des rois.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72831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299"/>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Un jour, les chrétiens du monde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seront rassemblés par lui.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Ils sortiront de leurs tombes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car, en lui, ils ont la vie.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Ils formeront un royaume,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la terre sera leur pays.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Leur hymne sera un psaume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la gloire du Messie.</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52532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05"/>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Christ est Roi, Christ est Roi,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Christ est Roi des rois.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Christ est Roi, Christ est Roi,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Christ est Roi des rois.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400715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7253"/>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Béni soit le nom du Père</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45797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299"/>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Béni soit le nom du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du Fils, et de l’Esprit;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Que vers lui, notre prière,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S’élève par Jésus-Christ.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Voulant racheter notre âme,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Jésus, pour nous, s’est donné;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Que tout l’univers l’acclame,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l’éternité!</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31324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851643"/>
            <a:ext cx="10753200"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Venons dans ses parvis,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genoux devant lui car il est le roi.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 sa divine grâce,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Nous contemplons sa face,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Oui, il est notre roi, notre roi !</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96606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299"/>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Exaltez le roi de gloire,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Que partout, dans l’univers,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Tout proclame sa victoire,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Dans le plus beau des concerts.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Rien ne peut égaler sa bonté,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Ni jamais surpasser sa beauté;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Nul sur terre ou dans les cieux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N’est aussi merveilleux!</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17666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298"/>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Prosternés devant la face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De Jésus, le grand vainqueur;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Tous nos cœurs chantent la grâce,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De notre libérateur.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Sur les rives éternelles,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Revêtus de son fin lin,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Nos hymnes, toujours nouvelles,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Le loueront sans fin!</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10263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299"/>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Oui, loué soit notre maître,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sa grâce st son salut;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De la gloire il va paraître,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ravir tous ses élus.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Puissance, honneur et victoire,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l’Agneau qui s’est donné;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 les élus, dans la gloire,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Qu’il soit couronné!</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10357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023641-3408-78B2-8047-6C7507BA161F}"/>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93C5D537-B282-4B2A-8588-7BB4B50BD080}"/>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7" name="ZoneTexte 6">
            <a:extLst>
              <a:ext uri="{FF2B5EF4-FFF2-40B4-BE49-F238E27FC236}">
                <a16:creationId xmlns:a16="http://schemas.microsoft.com/office/drawing/2014/main" id="{B7D8D3F6-68B2-BC52-6336-B1A8EDE49286}"/>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pic>
        <p:nvPicPr>
          <p:cNvPr id="5" name="Image 4" descr="Une image contenant texte&#10;&#10;Description générée automatiquement">
            <a:extLst>
              <a:ext uri="{FF2B5EF4-FFF2-40B4-BE49-F238E27FC236}">
                <a16:creationId xmlns:a16="http://schemas.microsoft.com/office/drawing/2014/main" id="{BC86B931-EAE0-CDB9-DE6C-5EFECBD6F8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36" y="637590"/>
            <a:ext cx="11119127" cy="3898400"/>
          </a:xfrm>
          <a:prstGeom prst="rect">
            <a:avLst/>
          </a:prstGeom>
        </p:spPr>
      </p:pic>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4">
            <a:duotone>
              <a:prstClr val="black"/>
              <a:schemeClr val="accent6">
                <a:tint val="45000"/>
                <a:satMod val="400000"/>
              </a:schemeClr>
            </a:duotone>
            <a:alphaModFix/>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spTree>
    <p:extLst>
      <p:ext uri="{BB962C8B-B14F-4D97-AF65-F5344CB8AC3E}">
        <p14:creationId xmlns:p14="http://schemas.microsoft.com/office/powerpoint/2010/main" val="154094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851643"/>
            <a:ext cx="10753200"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Louons le roi des cieux,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Que la terre entière célèbre le roi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Que tous les rachetés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Poussent un cri de joie ! Yeah !</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14808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236089"/>
            <a:ext cx="10753200" cy="4385816"/>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Yeah y-yeah yeah y-yeah yeah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es le roi des cieux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Yeah y-yeah yeah y-yeah yeah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es le seul vrai Dieu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Yeah y-yeah yeah y-yeah yeah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es le roi des cieux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Yeah y-yeah yeah y-yeah yeah !</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06224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9"/>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Louons le roi des cieux,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Que la terre entière célèbre le roi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Que tous les rachetés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Poussent un cri de joie ! Yeah !</a:t>
            </a:r>
            <a:endParaRPr lang="fr-FR" sz="2250" i="1"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0151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623C48-1B24-1AF0-B963-F6C5456AD6EF}"/>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488399" y="2066646"/>
            <a:ext cx="11422452" cy="1164999"/>
          </a:xfrm>
          <a:prstGeom prst="rect">
            <a:avLst/>
          </a:prstGeom>
          <a:noFill/>
        </p:spPr>
        <p:txBody>
          <a:bodyPr wrap="square" rtlCol="0" anchor="ctr">
            <a:spAutoFit/>
          </a:bodyPr>
          <a:lstStyle/>
          <a:p>
            <a:pPr algn="ctr" defTabSz="257175">
              <a:lnSpc>
                <a:spcPts val="6750"/>
              </a:lnSpc>
              <a:defRPr/>
            </a:pPr>
            <a:r>
              <a:rPr lang="fr-FR" sz="13000" dirty="0">
                <a:solidFill>
                  <a:srgbClr val="65D8DC"/>
                </a:solidFill>
                <a:latin typeface="Script MT Bold" panose="03040602040607080904" pitchFamily="66" charset="0"/>
              </a:rPr>
              <a:t>Bienvenue !</a:t>
            </a:r>
          </a:p>
        </p:txBody>
      </p:sp>
      <p:grpSp>
        <p:nvGrpSpPr>
          <p:cNvPr id="12" name="Groupe 11">
            <a:extLst>
              <a:ext uri="{FF2B5EF4-FFF2-40B4-BE49-F238E27FC236}">
                <a16:creationId xmlns:a16="http://schemas.microsoft.com/office/drawing/2014/main" id="{8F5A90CA-B82B-E6BD-9BCE-87E525636143}"/>
              </a:ext>
            </a:extLst>
          </p:cNvPr>
          <p:cNvGrpSpPr/>
          <p:nvPr/>
        </p:nvGrpSpPr>
        <p:grpSpPr>
          <a:xfrm>
            <a:off x="3838075" y="4456924"/>
            <a:ext cx="4515524" cy="1621736"/>
            <a:chOff x="3800308" y="1133516"/>
            <a:chExt cx="4719210" cy="1694888"/>
          </a:xfrm>
        </p:grpSpPr>
        <p:pic>
          <p:nvPicPr>
            <p:cNvPr id="7" name="Image 6" descr="Une image contenant texte&#10;&#10;Description générée automatiquement">
              <a:extLst>
                <a:ext uri="{FF2B5EF4-FFF2-40B4-BE49-F238E27FC236}">
                  <a16:creationId xmlns:a16="http://schemas.microsoft.com/office/drawing/2014/main" id="{71674379-3246-88D1-2C04-9B68888E4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10" name="Image 9">
              <a:extLst>
                <a:ext uri="{FF2B5EF4-FFF2-40B4-BE49-F238E27FC236}">
                  <a16:creationId xmlns:a16="http://schemas.microsoft.com/office/drawing/2014/main" id="{DC283650-B618-448A-2DCE-2DBCF39FC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1" name="Image 10">
              <a:extLst>
                <a:ext uri="{FF2B5EF4-FFF2-40B4-BE49-F238E27FC236}">
                  <a16:creationId xmlns:a16="http://schemas.microsoft.com/office/drawing/2014/main" id="{E8848EDC-87E8-BBCA-5A94-6A229948C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235003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Roi des Rois</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168664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315"/>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Roi des rois, Seigneur des seigneurs,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Gloire, alléluia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Roi des rois, Seigneur des seigneurs,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Gloire, alléluia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Jésus, Prince de paix,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Gloire, alléluia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Jésus, Prince de paix,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Gloire, alléluia !</a:t>
            </a:r>
            <a:endParaRPr lang="fr-FR" sz="2250" i="1"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30211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623C48-1B24-1AF0-B963-F6C5456AD6EF}"/>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488399" y="1712992"/>
            <a:ext cx="11422452" cy="1872307"/>
          </a:xfrm>
          <a:prstGeom prst="rect">
            <a:avLst/>
          </a:prstGeom>
          <a:noFill/>
        </p:spPr>
        <p:txBody>
          <a:bodyPr wrap="square" rtlCol="0" anchor="ctr">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Lecture biblique</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Psaume 82.1-4</a:t>
            </a:r>
          </a:p>
        </p:txBody>
      </p:sp>
      <p:grpSp>
        <p:nvGrpSpPr>
          <p:cNvPr id="12" name="Groupe 11">
            <a:extLst>
              <a:ext uri="{FF2B5EF4-FFF2-40B4-BE49-F238E27FC236}">
                <a16:creationId xmlns:a16="http://schemas.microsoft.com/office/drawing/2014/main" id="{8F5A90CA-B82B-E6BD-9BCE-87E525636143}"/>
              </a:ext>
            </a:extLst>
          </p:cNvPr>
          <p:cNvGrpSpPr/>
          <p:nvPr/>
        </p:nvGrpSpPr>
        <p:grpSpPr>
          <a:xfrm>
            <a:off x="3838075" y="4456924"/>
            <a:ext cx="4515524" cy="1621736"/>
            <a:chOff x="3800308" y="1133516"/>
            <a:chExt cx="4719210" cy="1694888"/>
          </a:xfrm>
        </p:grpSpPr>
        <p:pic>
          <p:nvPicPr>
            <p:cNvPr id="7" name="Image 6" descr="Une image contenant texte&#10;&#10;Description générée automatiquement">
              <a:extLst>
                <a:ext uri="{FF2B5EF4-FFF2-40B4-BE49-F238E27FC236}">
                  <a16:creationId xmlns:a16="http://schemas.microsoft.com/office/drawing/2014/main" id="{71674379-3246-88D1-2C04-9B68888E4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10" name="Image 9">
              <a:extLst>
                <a:ext uri="{FF2B5EF4-FFF2-40B4-BE49-F238E27FC236}">
                  <a16:creationId xmlns:a16="http://schemas.microsoft.com/office/drawing/2014/main" id="{DC283650-B618-448A-2DCE-2DBCF39FC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1" name="Image 10">
              <a:extLst>
                <a:ext uri="{FF2B5EF4-FFF2-40B4-BE49-F238E27FC236}">
                  <a16:creationId xmlns:a16="http://schemas.microsoft.com/office/drawing/2014/main" id="{E8848EDC-87E8-BBCA-5A94-6A229948C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133181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999" y="227557"/>
            <a:ext cx="11211697" cy="5986254"/>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 Psaume d'Asaph. </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Dieu se tient dans l'assemblée de Dieu ;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il juge au milieu des dieux.</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Jusques à quand jugerez-vous avec injustice, et aurez-vous égard à la personne des méchants ?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endParaRPr lang="fr-FR" sz="1800" i="1" dirty="0">
              <a:solidFill>
                <a:srgbClr val="11798C"/>
              </a:solidFill>
              <a:latin typeface="DIN 2014" panose="020B0504020202020204" pitchFamily="34" charset="0"/>
              <a:ea typeface="DIN 2014" panose="020B0504020202020204" pitchFamily="34" charset="0"/>
              <a:cs typeface="Lato Medium" panose="020F0502020204030203" pitchFamily="34" charset="0"/>
            </a:endParaRP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Faites droit au faible et à l'orphelin,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rendez justice au malheureux et à l'indigent,</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Libérez le faible et le pauvre,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arrachez-les à la main des méchants. »</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73310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J’irai parler</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18948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236090"/>
            <a:ext cx="10753200" cy="4385816"/>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J'irai parler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ceux qui n'ont pas de voix.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J'irai plaider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les droits des hommes exploités,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Proclamer droit et justice,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Protéger le pauvre et l'opprimé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relever le faible au nom du Christ.</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4294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236091"/>
            <a:ext cx="10753200" cy="4385816"/>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J'irai parler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ceux qui n'ont pas le choix.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J'irai crier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ceux qui sont mal aimés,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Apporter paix et amour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Aux meurtris et aux esprits brisés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relever le faible au nom du Christ.</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4988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236091"/>
            <a:ext cx="10753200" cy="4385816"/>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J'irai parler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ceux qui n'ont pas de voix.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J'irai plaider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les droits des hommes exploités,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Proclamer droit et justice,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Protéger le pauvre et l'opprimé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relever le faible au nom du Christ.</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23761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314"/>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J'irai parler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ceux qui n'ont pas de voix.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J'irai plaider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les droits des hommes exploités,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Proclamer droit et justice,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Protéger le pauvre et l'opprimé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relever le faible au nom du Christ.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Au nom du Christ.</a:t>
            </a:r>
            <a:endParaRPr lang="fr-FR" sz="2250" i="1"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97197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Te connaître</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267324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623C48-1B24-1AF0-B963-F6C5456AD6EF}"/>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488399" y="2066646"/>
            <a:ext cx="11422452" cy="1164999"/>
          </a:xfrm>
          <a:prstGeom prst="rect">
            <a:avLst/>
          </a:prstGeom>
          <a:noFill/>
        </p:spPr>
        <p:txBody>
          <a:bodyPr wrap="square" rtlCol="0" anchor="ctr">
            <a:spAutoFit/>
          </a:bodyPr>
          <a:lstStyle/>
          <a:p>
            <a:pPr algn="ctr" defTabSz="257175">
              <a:lnSpc>
                <a:spcPts val="6750"/>
              </a:lnSpc>
              <a:defRPr/>
            </a:pPr>
            <a:r>
              <a:rPr lang="fr-FR" sz="13000" dirty="0">
                <a:solidFill>
                  <a:srgbClr val="65D8DC"/>
                </a:solidFill>
                <a:latin typeface="Script MT Bold" panose="03040602040607080904" pitchFamily="66" charset="0"/>
              </a:rPr>
              <a:t>Accueil</a:t>
            </a:r>
          </a:p>
        </p:txBody>
      </p:sp>
      <p:grpSp>
        <p:nvGrpSpPr>
          <p:cNvPr id="12" name="Groupe 11">
            <a:extLst>
              <a:ext uri="{FF2B5EF4-FFF2-40B4-BE49-F238E27FC236}">
                <a16:creationId xmlns:a16="http://schemas.microsoft.com/office/drawing/2014/main" id="{8F5A90CA-B82B-E6BD-9BCE-87E525636143}"/>
              </a:ext>
            </a:extLst>
          </p:cNvPr>
          <p:cNvGrpSpPr/>
          <p:nvPr/>
        </p:nvGrpSpPr>
        <p:grpSpPr>
          <a:xfrm>
            <a:off x="3838075" y="4456924"/>
            <a:ext cx="4515524" cy="1621736"/>
            <a:chOff x="3800308" y="1133516"/>
            <a:chExt cx="4719210" cy="1694888"/>
          </a:xfrm>
        </p:grpSpPr>
        <p:pic>
          <p:nvPicPr>
            <p:cNvPr id="7" name="Image 6" descr="Une image contenant texte&#10;&#10;Description générée automatiquement">
              <a:extLst>
                <a:ext uri="{FF2B5EF4-FFF2-40B4-BE49-F238E27FC236}">
                  <a16:creationId xmlns:a16="http://schemas.microsoft.com/office/drawing/2014/main" id="{71674379-3246-88D1-2C04-9B68888E4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10" name="Image 9">
              <a:extLst>
                <a:ext uri="{FF2B5EF4-FFF2-40B4-BE49-F238E27FC236}">
                  <a16:creationId xmlns:a16="http://schemas.microsoft.com/office/drawing/2014/main" id="{DC283650-B618-448A-2DCE-2DBCF39FC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1" name="Image 10">
              <a:extLst>
                <a:ext uri="{FF2B5EF4-FFF2-40B4-BE49-F238E27FC236}">
                  <a16:creationId xmlns:a16="http://schemas.microsoft.com/office/drawing/2014/main" id="{E8848EDC-87E8-BBCA-5A94-6A229948C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161679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8"/>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 qui m'était cher pour construire ma vie,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Utile et précieux selon ce monde,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 qui m'était gain n'a plus de valeur,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Ne me sert à rien, car je préfère:</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4404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851642"/>
            <a:ext cx="10753200"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Te connaître, Jésus,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Te connaître, il n'est rien de meilleur.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Toi, mon Dieu, mon seul bien,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 vraie joie et ma justice,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 Seigneur, je t'aime.</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51988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8"/>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Mon plus cher désir, te connaître mieux,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Demeurer en toi, t'appartenir,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Saisir par la foi ta grâce infinie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le don précieux de la justice.</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13542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851642"/>
            <a:ext cx="10753200"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Te connaître, Jésus,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Te connaître, il n'est rien de meilleur.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Toi, mon Dieu, mon seul bien,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 vraie joie et ma justice,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 Seigneur, je t'aime.</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415773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7"/>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Vivre de ta vie de résurrection,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Communier, Jésus, à tes souffrances,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Devenir conforme à toi dans la mort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vivre avec toi l'éternité.</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53895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543864"/>
            <a:ext cx="10753200" cy="37702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Te connaître, Jésus,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Te connaître, il n'est rien de meilleur.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Toi, mon Dieu, mon seul bien,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 vraie joie et ma justice,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 Seigneur, je t'aime.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Oui, je t'aime.</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413416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Ton Roi vient, pauvre</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380099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236089"/>
            <a:ext cx="10753200" cy="4385816"/>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Couplet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Ton Roi vient, pauvre et débonnaire,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Plus grand que les rois de la terre,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Jérusalem, sèche tes pleurs.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Célèbre par tes chants sa gloire,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Tends-lui les palmes de victoire,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jonche son chemin de fleurs.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55329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543864"/>
            <a:ext cx="10753200" cy="37702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Maître puissant, Roi sans armée,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Héros vaillant, chef sans épée,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Jésus, ô Prince de la paix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saper ton œuvre féconde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Se dressent les puissants du monde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Mais tu triomphes à jamais.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8411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543864"/>
            <a:ext cx="10753200" cy="37702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régneras, ô divin frère,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tous les peuples de la terre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Un jour reconnaîtront ta loi,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Armés de ta parole sainte,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Que tous les rachetés, sans crainte,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Partout combattent avec toi.</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6739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623C48-1B24-1AF0-B963-F6C5456AD6EF}"/>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488399" y="2066646"/>
            <a:ext cx="11422452" cy="1164999"/>
          </a:xfrm>
          <a:prstGeom prst="rect">
            <a:avLst/>
          </a:prstGeom>
          <a:noFill/>
        </p:spPr>
        <p:txBody>
          <a:bodyPr wrap="square" rtlCol="0" anchor="ctr">
            <a:spAutoFit/>
          </a:bodyPr>
          <a:lstStyle/>
          <a:p>
            <a:pPr algn="ctr" defTabSz="257175">
              <a:lnSpc>
                <a:spcPts val="6750"/>
              </a:lnSpc>
              <a:defRPr/>
            </a:pPr>
            <a:r>
              <a:rPr lang="fr-FR" sz="13000" dirty="0">
                <a:solidFill>
                  <a:srgbClr val="65D8DC"/>
                </a:solidFill>
                <a:latin typeface="Script MT Bold" panose="03040602040607080904" pitchFamily="66" charset="0"/>
              </a:rPr>
              <a:t>Prière</a:t>
            </a:r>
          </a:p>
        </p:txBody>
      </p:sp>
      <p:grpSp>
        <p:nvGrpSpPr>
          <p:cNvPr id="12" name="Groupe 11">
            <a:extLst>
              <a:ext uri="{FF2B5EF4-FFF2-40B4-BE49-F238E27FC236}">
                <a16:creationId xmlns:a16="http://schemas.microsoft.com/office/drawing/2014/main" id="{8F5A90CA-B82B-E6BD-9BCE-87E525636143}"/>
              </a:ext>
            </a:extLst>
          </p:cNvPr>
          <p:cNvGrpSpPr/>
          <p:nvPr/>
        </p:nvGrpSpPr>
        <p:grpSpPr>
          <a:xfrm>
            <a:off x="3838075" y="4456924"/>
            <a:ext cx="4515524" cy="1621736"/>
            <a:chOff x="3800308" y="1133516"/>
            <a:chExt cx="4719210" cy="1694888"/>
          </a:xfrm>
        </p:grpSpPr>
        <p:pic>
          <p:nvPicPr>
            <p:cNvPr id="7" name="Image 6" descr="Une image contenant texte&#10;&#10;Description générée automatiquement">
              <a:extLst>
                <a:ext uri="{FF2B5EF4-FFF2-40B4-BE49-F238E27FC236}">
                  <a16:creationId xmlns:a16="http://schemas.microsoft.com/office/drawing/2014/main" id="{71674379-3246-88D1-2C04-9B68888E4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10" name="Image 9">
              <a:extLst>
                <a:ext uri="{FF2B5EF4-FFF2-40B4-BE49-F238E27FC236}">
                  <a16:creationId xmlns:a16="http://schemas.microsoft.com/office/drawing/2014/main" id="{DC283650-B618-448A-2DCE-2DBCF39FC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1" name="Image 10">
              <a:extLst>
                <a:ext uri="{FF2B5EF4-FFF2-40B4-BE49-F238E27FC236}">
                  <a16:creationId xmlns:a16="http://schemas.microsoft.com/office/drawing/2014/main" id="{E8848EDC-87E8-BBCA-5A94-6A229948C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15469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543865"/>
            <a:ext cx="10753200" cy="37702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vois la détresse profonde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Qui pèse aujourd'hui sur le monde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Sauveur fidèle, hâte-toi.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Viens établir ton alliance,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Fais tomber toute résistance,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Soumets les peuples à ta loi.</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44551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623C48-1B24-1AF0-B963-F6C5456AD6EF}"/>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488399" y="1712992"/>
            <a:ext cx="11422452" cy="1872307"/>
          </a:xfrm>
          <a:prstGeom prst="rect">
            <a:avLst/>
          </a:prstGeom>
          <a:noFill/>
        </p:spPr>
        <p:txBody>
          <a:bodyPr wrap="square" rtlCol="0" anchor="ctr">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Lecture biblique</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Ezéchiel 18.5-9</a:t>
            </a:r>
          </a:p>
        </p:txBody>
      </p:sp>
      <p:grpSp>
        <p:nvGrpSpPr>
          <p:cNvPr id="12" name="Groupe 11">
            <a:extLst>
              <a:ext uri="{FF2B5EF4-FFF2-40B4-BE49-F238E27FC236}">
                <a16:creationId xmlns:a16="http://schemas.microsoft.com/office/drawing/2014/main" id="{8F5A90CA-B82B-E6BD-9BCE-87E525636143}"/>
              </a:ext>
            </a:extLst>
          </p:cNvPr>
          <p:cNvGrpSpPr/>
          <p:nvPr/>
        </p:nvGrpSpPr>
        <p:grpSpPr>
          <a:xfrm>
            <a:off x="3838075" y="4456924"/>
            <a:ext cx="4515524" cy="1621736"/>
            <a:chOff x="3800308" y="1133516"/>
            <a:chExt cx="4719210" cy="1694888"/>
          </a:xfrm>
        </p:grpSpPr>
        <p:pic>
          <p:nvPicPr>
            <p:cNvPr id="7" name="Image 6" descr="Une image contenant texte&#10;&#10;Description générée automatiquement">
              <a:extLst>
                <a:ext uri="{FF2B5EF4-FFF2-40B4-BE49-F238E27FC236}">
                  <a16:creationId xmlns:a16="http://schemas.microsoft.com/office/drawing/2014/main" id="{71674379-3246-88D1-2C04-9B68888E4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10" name="Image 9">
              <a:extLst>
                <a:ext uri="{FF2B5EF4-FFF2-40B4-BE49-F238E27FC236}">
                  <a16:creationId xmlns:a16="http://schemas.microsoft.com/office/drawing/2014/main" id="{DC283650-B618-448A-2DCE-2DBCF39FC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1" name="Image 10">
              <a:extLst>
                <a:ext uri="{FF2B5EF4-FFF2-40B4-BE49-F238E27FC236}">
                  <a16:creationId xmlns:a16="http://schemas.microsoft.com/office/drawing/2014/main" id="{E8848EDC-87E8-BBCA-5A94-6A229948C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70782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999" y="720000"/>
            <a:ext cx="11211697"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 L'homme qui est juste, c’est celui qui applique le droit et la justice.</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Il ne mange pas sur les montagnes et ne lève pas les yeux vers les idoles de la communauté d'Israël. Il ne déshonore pas la femme de son prochain et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ne s'approche pas d'une femme pendant ses règles.</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Il n’exploite personne, il rend son gage au débiteur, il ne commet pas d’extorsion. </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400453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999" y="720000"/>
            <a:ext cx="11211697"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Il donne son pain à celui qui a faim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et couvre d'un habit celui qui est nu.</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Il ne prête pas avec intérêt et ne cherche pas à faire du profit. Il ne prend part à aucune injustice et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juge conformément à la vérité entre deux hommes.</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Il suit mes prescriptions et respecte mes règles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en agissant conformément à la vérité. Celui-là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est juste, et il vivra, déclare le Seigneur, l'Eternel. »</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83737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Pardon</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158518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8"/>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Pardon, pardon d'avoir jugé,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Pardon, pardon d'avoir condamné,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Pardon, pardon d'avoir blessé,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Pardon, pardon d'avoir critiqué.</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47427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7"/>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vrai, mon cœur est tortueux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vrai, il est dur et orgueilleux,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sans toi, je ne peux pas changer,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Seigneur, viens m'apprendre à aimer.</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81140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6"/>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Pardon de mépriser mes frères,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Pardon de rester là sans rien faire,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Pardon, c'est mon cœur qui te prie,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Pardon, oh ! viens purifier ma vie.</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416588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7"/>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vrai, mon cœur est tortueux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vrai, il est dur et orgueilleux,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sans toi, je ne peux pas changer,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Seigneur, viens m'apprendre à aimer.</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70308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620533"/>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nous as donné ta vie.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as donné ton Esprit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que l'on soit tes témoins.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as dit, c'est par l'amour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Que le monde qui nous entoure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Verra que tu es vivant.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Alors entends nos prières,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Viens renverser nos barrières,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Viens nous apprendre à aimer.</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98200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623C48-1B24-1AF0-B963-F6C5456AD6EF}"/>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488399" y="1712992"/>
            <a:ext cx="11422452" cy="1872307"/>
          </a:xfrm>
          <a:prstGeom prst="rect">
            <a:avLst/>
          </a:prstGeom>
          <a:noFill/>
        </p:spPr>
        <p:txBody>
          <a:bodyPr wrap="square" rtlCol="0" anchor="ctr">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Lecture biblique</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Psaume 24.1-10</a:t>
            </a:r>
          </a:p>
        </p:txBody>
      </p:sp>
      <p:grpSp>
        <p:nvGrpSpPr>
          <p:cNvPr id="12" name="Groupe 11">
            <a:extLst>
              <a:ext uri="{FF2B5EF4-FFF2-40B4-BE49-F238E27FC236}">
                <a16:creationId xmlns:a16="http://schemas.microsoft.com/office/drawing/2014/main" id="{8F5A90CA-B82B-E6BD-9BCE-87E525636143}"/>
              </a:ext>
            </a:extLst>
          </p:cNvPr>
          <p:cNvGrpSpPr/>
          <p:nvPr/>
        </p:nvGrpSpPr>
        <p:grpSpPr>
          <a:xfrm>
            <a:off x="3838075" y="4456924"/>
            <a:ext cx="4515524" cy="1621736"/>
            <a:chOff x="3800308" y="1133516"/>
            <a:chExt cx="4719210" cy="1694888"/>
          </a:xfrm>
        </p:grpSpPr>
        <p:pic>
          <p:nvPicPr>
            <p:cNvPr id="7" name="Image 6" descr="Une image contenant texte&#10;&#10;Description générée automatiquement">
              <a:extLst>
                <a:ext uri="{FF2B5EF4-FFF2-40B4-BE49-F238E27FC236}">
                  <a16:creationId xmlns:a16="http://schemas.microsoft.com/office/drawing/2014/main" id="{71674379-3246-88D1-2C04-9B68888E4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10" name="Image 9">
              <a:extLst>
                <a:ext uri="{FF2B5EF4-FFF2-40B4-BE49-F238E27FC236}">
                  <a16:creationId xmlns:a16="http://schemas.microsoft.com/office/drawing/2014/main" id="{DC283650-B618-448A-2DCE-2DBCF39FC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1" name="Image 10">
              <a:extLst>
                <a:ext uri="{FF2B5EF4-FFF2-40B4-BE49-F238E27FC236}">
                  <a16:creationId xmlns:a16="http://schemas.microsoft.com/office/drawing/2014/main" id="{E8848EDC-87E8-BBCA-5A94-6A229948C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303731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6"/>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vrai, nos cœurs sont tortueux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vrai, ils sont durs et orgueilleux,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Mais par toi, nous serons transformés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Seigneur, rétablis l'unité.</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45534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236087"/>
            <a:ext cx="10753200" cy="4385816"/>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vrai, mais toi tu as payé;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vrai, mais toi tu as tout changé,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par toi nous serons transformés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Seigneur, rétablis l'unité.</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Seigneur, nous voulons l'unité.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Seigneur, nous voulons l'unité.</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23734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Merci</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153854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928311"/>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Merci d'un cœur reconnaissant,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Merci au Seigneur trois fois saint,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Merci car il a donné Jésus-Christ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Fils.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Merci d'un cœur reconnaissant,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Merci au Seigneur trois fois saint,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Merci car il a donné Jésus-Christ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Son Fils.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13811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620534"/>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Maintenant le faible dit: « je suis fort,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Le pauvre dit: « je suis riche.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Dieu a fait de grandes choses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nous.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Maintenant le faible dit: « je suis fort,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Le pauvre dit: « je suis riche.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Dieu a fait de grandes choses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nous.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Merci.</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84185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De la croix</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366291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543863"/>
            <a:ext cx="10753200" cy="37702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De la croix la grâce coule,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Comme un fleuve constamment.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Oh ! venez, venez en foule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Un plein pardon vous attend,</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Oh ! venez, venez en foule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Un plein pardon vous attend.</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41982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543864"/>
            <a:ext cx="10753200" cy="37702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Oui, pour tous la grâce abonde,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tous le ciel est ouvert,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tous les pécheurs du monde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Le Rédempteur a souffert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tous les pécheurs du monde,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Le Rédempteur a souffert.</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64913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543864"/>
            <a:ext cx="10753200" cy="37702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Crois à sa miséricorde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Qui dure éternellement.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toi, la grâce déborde,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cette heure, à ce moment,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 toi, la grâce déborde,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cette heure, à ce moment.</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541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Ta grâce</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83747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20000" y="720000"/>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 Psaume de David. </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À l'Éternel la terre et ce qu'elle renferme,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le monde et ceux qui l'habitent !</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Car il l'a fondée sur les mers,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Et affermie sur les fleuves.</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Qui pourra monter à la montagne de l'Éternel ?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Qui s'élèvera jusqu'à son lieu saint ?</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Celui qui a les mains innocentes et le cœur pur ; </a:t>
            </a:r>
            <a:endParaRPr lang="fr-FR" sz="2250" i="1" dirty="0">
              <a:solidFill>
                <a:srgbClr val="11798C"/>
              </a:solidFill>
              <a:latin typeface="DIN 2014" panose="020B0504020202020204" pitchFamily="34" charset="0"/>
              <a:ea typeface="DIN 2014" panose="020B0504020202020204" pitchFamily="34" charset="0"/>
              <a:cs typeface="Lato Medium" panose="020F0502020204030203" pitchFamily="34" charset="0"/>
            </a:endParaRP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57598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620533"/>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suis sauvé, aimé, pardonné par ta grâce.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suis sauvé, aimé, pardonné par ta grâce.</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Ta grâce vient me libérer,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Ta grâce vient me racheter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par la foi que je suis sauvé.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Ta grâce vient me libérer,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Ta grâce vient me racheter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par la foi que je suis sauvé.</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60228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623C48-1B24-1AF0-B963-F6C5456AD6EF}"/>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488399" y="1712992"/>
            <a:ext cx="11422452" cy="1872307"/>
          </a:xfrm>
          <a:prstGeom prst="rect">
            <a:avLst/>
          </a:prstGeom>
          <a:noFill/>
        </p:spPr>
        <p:txBody>
          <a:bodyPr wrap="square" rtlCol="0" anchor="ctr">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Lecture biblique</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Michée 6.8</a:t>
            </a:r>
          </a:p>
        </p:txBody>
      </p:sp>
      <p:grpSp>
        <p:nvGrpSpPr>
          <p:cNvPr id="12" name="Groupe 11">
            <a:extLst>
              <a:ext uri="{FF2B5EF4-FFF2-40B4-BE49-F238E27FC236}">
                <a16:creationId xmlns:a16="http://schemas.microsoft.com/office/drawing/2014/main" id="{8F5A90CA-B82B-E6BD-9BCE-87E525636143}"/>
              </a:ext>
            </a:extLst>
          </p:cNvPr>
          <p:cNvGrpSpPr/>
          <p:nvPr/>
        </p:nvGrpSpPr>
        <p:grpSpPr>
          <a:xfrm>
            <a:off x="3838075" y="4456924"/>
            <a:ext cx="4515524" cy="1621736"/>
            <a:chOff x="3800308" y="1133516"/>
            <a:chExt cx="4719210" cy="1694888"/>
          </a:xfrm>
        </p:grpSpPr>
        <p:pic>
          <p:nvPicPr>
            <p:cNvPr id="7" name="Image 6" descr="Une image contenant texte&#10;&#10;Description générée automatiquement">
              <a:extLst>
                <a:ext uri="{FF2B5EF4-FFF2-40B4-BE49-F238E27FC236}">
                  <a16:creationId xmlns:a16="http://schemas.microsoft.com/office/drawing/2014/main" id="{71674379-3246-88D1-2C04-9B68888E4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10" name="Image 9">
              <a:extLst>
                <a:ext uri="{FF2B5EF4-FFF2-40B4-BE49-F238E27FC236}">
                  <a16:creationId xmlns:a16="http://schemas.microsoft.com/office/drawing/2014/main" id="{DC283650-B618-448A-2DCE-2DBCF39FC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1" name="Image 10">
              <a:extLst>
                <a:ext uri="{FF2B5EF4-FFF2-40B4-BE49-F238E27FC236}">
                  <a16:creationId xmlns:a16="http://schemas.microsoft.com/office/drawing/2014/main" id="{E8848EDC-87E8-BBCA-5A94-6A229948C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29692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999" y="1643330"/>
            <a:ext cx="11211697"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 On t'a fait connaître, ô homme, ce qui est bien ;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et ce que l'Éternel demande de toi,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c'est que tu pratiques la justice,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que tu aimes la miséricorde,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et que tu marches humblement avec ton Dieu »</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06697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Dans la maison du Père</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316949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620532"/>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Dans la maison du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Nous voici tous rassemblés.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Avec la terre entière,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Nous proclamons ta bonté.</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Nous levons nos mains vers toi Seigneur,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Vers l'auteur de notre joie.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Nous te bénissons, libérateur.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Nous t'adorons, notre Roi.</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60432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620533"/>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Dans la maison du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Nous voici tous rassemblés.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Avec la terre entière,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Nous proclamons ta bonté.</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À genoux devant ta majesté,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Nous bénissons ton saint nom.</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Prosternés devant ta sainteté,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Tous émus, nous t'adorons.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92816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620532"/>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Dans la maison du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Nous voici tous rassemblés.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Avec la terre entière,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Nous proclamons ta bonté.</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Alléluia, nous reconnaissons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Ta grandeur, ta vérité.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Tous unis, nous nous réjouissons,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Nous célébrons ta bonté.</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26063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Abba Père</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1074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4"/>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Bien avant le chant qui créa l'univers,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Bien avant l'Esprit qui planait sur la terre,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Bien avant que tu me formes de la poussière,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rêvais du jour ou tu pourrais m'aimer.</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89836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543860"/>
            <a:ext cx="10753200" cy="37702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Bien avant les premiers battements de mon cœur,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Bien avant que je m'éveille à ta douceur,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Bien avant mes doutes, mes joies </a:t>
            </a:r>
            <a:b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b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mes douleurs,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rêvais du jour ou je pourrais t'aimer.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rêvais du jour ou je pourrais t'aimer.</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33741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20000" y="720000"/>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Celui qui ne livre pas son âme au mensonge,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Et qui ne jure pas pour tromper.</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Il obtiendra la bénédiction de l'Éternel,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La miséricorde du Dieu de son salut.</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Voilà le partage de la génération qui l'invoque,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De ceux qui cherchent ta face, de Jacob ! </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Portes, élevez vos linteaux ;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Élevez-vous, portes éternelles !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Que le roi de gloire fasse son entrée ! </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1307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3"/>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Abba Père, je suis à toi.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Abba Père, je suis à toi.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Abba Père, je suis à toi.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Abba Père, je suis à toi.</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08033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4"/>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Bien avant que Jésus marche sur la terre,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Bien avant le Fils qui nous montre le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Bien avant que les cieux sur moi soient ouverts,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rêvais du jour ou tu pourrais m'aimer.</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0850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851638"/>
            <a:ext cx="10753200"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Bien avant que mon péché brise ton cœur,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Bien avant que coulent le sang et la sueur,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Bien avant les clous, le froid, et la douleur,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rêvais du jour ou je pourrais t'aimer.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rêvais du jour ou je pourrais t'aimer.</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43669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4"/>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Abba Père, je suis à toi.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Abba Père, je suis à toi.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Abba Père, je suis à toi.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Abba Père, je suis à toi.</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30843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543860"/>
            <a:ext cx="10753200" cy="37702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Abba Père, je suis émerveillé,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Saisi par l'immensité de ton amour pour moi.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Abba Père, si grande est ta tendresse,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Ton cœur est grand ouvert,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je viens plonger dans tes bras.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X 2</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94558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4"/>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Abba Père, je suis à toi.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Abba Père, je suis à toi.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Abba Père, je suis à toi.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Abba Père, je suis à toi.</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27125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L’amour de notre Père</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59250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3"/>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J'étais orphelin, seul, abandonné,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Perdu, sans chemin, et ton amour m'a trouvé.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Serré sur ton cœur, blotti contre toi,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Ma vie enlacée dans la chaleur de tes bras.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28664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236084"/>
            <a:ext cx="10753200" cy="4385816"/>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 guérit, restaure, rend vivants les morts.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Mon plus grand trésor,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l'amour de notre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 feu qui dévore, baptise-moi encore,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Esprit, âme et corps,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Dans l'amour de notre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Dans l'amour de notre Père.</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83729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851636"/>
            <a:ext cx="10753200" cy="315471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J'étais orphelin, tu m'as adopté,</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Saisi par ta main, tu m'as donné un foyer,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De nouveaux vêtements, une bague au doigt.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transformes les mendiants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En enfants du Roi des rois.</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280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998" y="847176"/>
            <a:ext cx="10753200" cy="500136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Qui est ce roi de gloire ?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l'Éternel fort et puissant,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L'Éternel puissant dans les combats.</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Portes, élevez vos linteaux ;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Élevez-les, portes éternelles !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Que le roi de gloire fasse son entrée !</a:t>
            </a:r>
          </a:p>
          <a:p>
            <a:pPr>
              <a:defRPr b="0" i="0"/>
            </a:pP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Qui donc est ce roi de gloire ? </a:t>
            </a:r>
            <a:b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br>
            <a:r>
              <a:rPr lang="fr-FR" sz="4000" i="1" dirty="0">
                <a:solidFill>
                  <a:srgbClr val="11798C"/>
                </a:solidFill>
                <a:latin typeface="DIN 2014" panose="020B0504020202020204" pitchFamily="34" charset="0"/>
                <a:ea typeface="DIN 2014" panose="020B0504020202020204" pitchFamily="34" charset="0"/>
                <a:cs typeface="Lato Medium" panose="020F0502020204030203" pitchFamily="34" charset="0"/>
              </a:rPr>
              <a:t>L'Éternel des armées : Voilà le roi de gloire ! »</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68465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236083"/>
            <a:ext cx="10753200" cy="4385816"/>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 guérit, restaure, rend vivants les morts.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Mon plus grand trésor,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l'amour de notre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 feu qui dévore, baptise-moi encore,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Esprit, âme et corps,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Dans l'amour de notre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X 2</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69337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620529"/>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Ouragan de tendresse, océan de sagesse,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Joie jusqu'à l'ivresse, c'est l'amour de notre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un lion qui rugit, un torrent qui jaillit,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Douceur et furie, c'est l'amour de notre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Volcan de compassion, tempête d'affection,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Confiance et passion, c'est l'amour de notre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Le Fils venu sur terre, sa mort les bras ouverts,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Splendeur et mystère, c'est l'amour de notre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l'amour de notre Père.</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54477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543859"/>
            <a:ext cx="10753200" cy="37702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Il guérit, restaure, rend vivants les morts.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Mon plus grand trésor,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C'est l'amour de notre Père.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O feu qui dévore, baptise-moi encore,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Esprit, âme et corps,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Dans l'amour de notre Père.</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479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Présentation</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Qui est le SEL ?</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108308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983432" y="4398739"/>
            <a:ext cx="8229600" cy="57606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rgbClr val="0055A0"/>
                </a:solidFill>
                <a:latin typeface="Arial" pitchFamily="34" charset="0"/>
                <a:ea typeface="+mj-ea"/>
                <a:cs typeface="Arial" pitchFamily="34" charset="0"/>
              </a:defRPr>
            </a:lvl1pPr>
          </a:lstStyle>
          <a:p>
            <a:endParaRPr lang="fr-FR" i="1" dirty="0">
              <a:solidFill>
                <a:srgbClr val="F29300"/>
              </a:solidFill>
              <a:latin typeface="DINPro-Black" panose="02000503030000020004" pitchFamily="50" charset="0"/>
            </a:endParaRPr>
          </a:p>
        </p:txBody>
      </p:sp>
      <p:sp>
        <p:nvSpPr>
          <p:cNvPr id="17" name="Rectangle 16">
            <a:extLst>
              <a:ext uri="{FF2B5EF4-FFF2-40B4-BE49-F238E27FC236}">
                <a16:creationId xmlns:a16="http://schemas.microsoft.com/office/drawing/2014/main" id="{0D13E345-A55E-4D80-9BAD-C6E89659B2FA}"/>
              </a:ext>
            </a:extLst>
          </p:cNvPr>
          <p:cNvSpPr/>
          <p:nvPr/>
        </p:nvSpPr>
        <p:spPr>
          <a:xfrm>
            <a:off x="491836" y="1175527"/>
            <a:ext cx="11208325" cy="3147015"/>
          </a:xfrm>
          <a:prstGeom prst="rect">
            <a:avLst/>
          </a:prstGeom>
        </p:spPr>
        <p:txBody>
          <a:bodyPr wrap="square" lIns="0" tIns="0" rIns="0" bIns="0">
            <a:spAutoFit/>
          </a:bodyPr>
          <a:lstStyle/>
          <a:p>
            <a:pPr algn="ctr">
              <a:spcAft>
                <a:spcPts val="450"/>
              </a:spcAft>
            </a:pPr>
            <a:r>
              <a:rPr lang="fr-FR" sz="4800" dirty="0">
                <a:solidFill>
                  <a:srgbClr val="0DB6B9"/>
                </a:solidFill>
                <a:latin typeface="DIN 2014" panose="020B0504020202020204" pitchFamily="34" charset="0"/>
                <a:ea typeface="DIN 2014" panose="020B0504020202020204" pitchFamily="34" charset="0"/>
              </a:rPr>
              <a:t>Une association </a:t>
            </a:r>
            <a:r>
              <a:rPr lang="fr-FR" sz="4800" b="1" dirty="0">
                <a:solidFill>
                  <a:srgbClr val="0DB6B9"/>
                </a:solidFill>
                <a:latin typeface="DIN 2014 Bold" panose="020B0704020202020204" pitchFamily="34" charset="0"/>
                <a:ea typeface="DIN 2014 Bold" panose="020B0704020202020204" pitchFamily="34" charset="0"/>
              </a:rPr>
              <a:t>protestante</a:t>
            </a:r>
            <a:r>
              <a:rPr lang="fr-FR" sz="4800" dirty="0">
                <a:solidFill>
                  <a:srgbClr val="0DB6B9"/>
                </a:solidFill>
                <a:latin typeface="DIN 2014 Bold" panose="020B0704020202020204" pitchFamily="34" charset="0"/>
                <a:ea typeface="DIN 2014 Bold" panose="020B0704020202020204" pitchFamily="34" charset="0"/>
              </a:rPr>
              <a:t> </a:t>
            </a:r>
          </a:p>
          <a:p>
            <a:pPr algn="ctr">
              <a:spcAft>
                <a:spcPts val="450"/>
              </a:spcAft>
            </a:pPr>
            <a:r>
              <a:rPr lang="fr-FR" sz="4800" dirty="0">
                <a:solidFill>
                  <a:srgbClr val="0DB6B9"/>
                </a:solidFill>
                <a:latin typeface="DIN 2014" panose="020B0504020202020204" pitchFamily="34" charset="0"/>
                <a:ea typeface="DIN 2014" panose="020B0504020202020204" pitchFamily="34" charset="0"/>
              </a:rPr>
              <a:t>de </a:t>
            </a:r>
            <a:r>
              <a:rPr lang="fr-FR" sz="4800" b="1" dirty="0">
                <a:solidFill>
                  <a:srgbClr val="0DB6B9"/>
                </a:solidFill>
                <a:latin typeface="DIN 2014 Bold" panose="020B0704020202020204" pitchFamily="34" charset="0"/>
                <a:ea typeface="DIN 2014 Bold" panose="020B0704020202020204" pitchFamily="34" charset="0"/>
              </a:rPr>
              <a:t>solidarité internationale </a:t>
            </a:r>
            <a:r>
              <a:rPr lang="fr-FR" sz="4800" dirty="0">
                <a:solidFill>
                  <a:srgbClr val="0DB6B9"/>
                </a:solidFill>
                <a:latin typeface="DIN 2014" panose="020B0504020202020204" pitchFamily="34" charset="0"/>
                <a:ea typeface="DIN 2014" panose="020B0504020202020204" pitchFamily="34" charset="0"/>
              </a:rPr>
              <a:t>qui cherche </a:t>
            </a:r>
          </a:p>
          <a:p>
            <a:pPr algn="ctr">
              <a:spcAft>
                <a:spcPts val="450"/>
              </a:spcAft>
            </a:pPr>
            <a:r>
              <a:rPr lang="fr-FR" sz="4800" dirty="0">
                <a:solidFill>
                  <a:srgbClr val="0DB6B9"/>
                </a:solidFill>
                <a:latin typeface="DIN 2014" panose="020B0504020202020204" pitchFamily="34" charset="0"/>
                <a:ea typeface="DIN 2014" panose="020B0504020202020204" pitchFamily="34" charset="0"/>
              </a:rPr>
              <a:t>à </a:t>
            </a:r>
            <a:r>
              <a:rPr lang="fr-FR" sz="4800" b="1" dirty="0">
                <a:solidFill>
                  <a:srgbClr val="0DB6B9"/>
                </a:solidFill>
                <a:latin typeface="DIN 2014 Bold" panose="020B0704020202020204" pitchFamily="34" charset="0"/>
                <a:ea typeface="DIN 2014 Bold" panose="020B0704020202020204" pitchFamily="34" charset="0"/>
              </a:rPr>
              <a:t>améliorer les conditions de vie </a:t>
            </a:r>
          </a:p>
          <a:p>
            <a:pPr algn="ctr">
              <a:spcAft>
                <a:spcPts val="450"/>
              </a:spcAft>
            </a:pPr>
            <a:r>
              <a:rPr lang="fr-FR" sz="4800" dirty="0">
                <a:solidFill>
                  <a:srgbClr val="0DB6B9"/>
                </a:solidFill>
                <a:latin typeface="DIN 2014" panose="020B0504020202020204" pitchFamily="34" charset="0"/>
                <a:ea typeface="DIN 2014" panose="020B0504020202020204" pitchFamily="34" charset="0"/>
              </a:rPr>
              <a:t>dans les </a:t>
            </a:r>
            <a:r>
              <a:rPr lang="fr-FR" sz="4800" b="1" dirty="0">
                <a:solidFill>
                  <a:srgbClr val="0DB6B9"/>
                </a:solidFill>
                <a:latin typeface="DIN 2014 Bold" panose="020B0704020202020204" pitchFamily="34" charset="0"/>
                <a:ea typeface="DIN 2014 Bold" panose="020B0704020202020204" pitchFamily="34" charset="0"/>
              </a:rPr>
              <a:t>pays en situation de pauvreté.</a:t>
            </a:r>
          </a:p>
        </p:txBody>
      </p:sp>
      <p:sp>
        <p:nvSpPr>
          <p:cNvPr id="10" name="Rectangle 9">
            <a:extLst>
              <a:ext uri="{FF2B5EF4-FFF2-40B4-BE49-F238E27FC236}">
                <a16:creationId xmlns:a16="http://schemas.microsoft.com/office/drawing/2014/main" id="{D07F093A-BEE0-488F-A118-23615322D0AC}"/>
              </a:ext>
            </a:extLst>
          </p:cNvPr>
          <p:cNvSpPr/>
          <p:nvPr/>
        </p:nvSpPr>
        <p:spPr>
          <a:xfrm>
            <a:off x="0" y="6546231"/>
            <a:ext cx="12192000" cy="311769"/>
          </a:xfrm>
          <a:prstGeom prst="rect">
            <a:avLst/>
          </a:prstGeom>
          <a:solidFill>
            <a:srgbClr val="005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11" name="ZoneTexte 10">
            <a:extLst>
              <a:ext uri="{FF2B5EF4-FFF2-40B4-BE49-F238E27FC236}">
                <a16:creationId xmlns:a16="http://schemas.microsoft.com/office/drawing/2014/main" id="{84FD56F4-7061-4818-BAF5-93ACBCA47031}"/>
              </a:ext>
            </a:extLst>
          </p:cNvPr>
          <p:cNvSpPr txBox="1"/>
          <p:nvPr/>
        </p:nvSpPr>
        <p:spPr>
          <a:xfrm>
            <a:off x="254514" y="6550424"/>
            <a:ext cx="11682971"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pic>
        <p:nvPicPr>
          <p:cNvPr id="4" name="Image 3">
            <a:extLst>
              <a:ext uri="{FF2B5EF4-FFF2-40B4-BE49-F238E27FC236}">
                <a16:creationId xmlns:a16="http://schemas.microsoft.com/office/drawing/2014/main" id="{5DF8D6F8-BD8C-4688-BD2F-4E5BDD7B5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146" y="5034209"/>
            <a:ext cx="2063708" cy="1203283"/>
          </a:xfrm>
          <a:prstGeom prst="rect">
            <a:avLst/>
          </a:prstGeom>
        </p:spPr>
      </p:pic>
    </p:spTree>
    <p:extLst>
      <p:ext uri="{BB962C8B-B14F-4D97-AF65-F5344CB8AC3E}">
        <p14:creationId xmlns:p14="http://schemas.microsoft.com/office/powerpoint/2010/main" val="350804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47AF9F35-92ED-42D4-B76D-5CA79545D249}"/>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626" r="6974"/>
          <a:stretch/>
        </p:blipFill>
        <p:spPr>
          <a:xfrm>
            <a:off x="0" y="0"/>
            <a:ext cx="12192000" cy="6597352"/>
          </a:xfrm>
          <a:prstGeom prst="rect">
            <a:avLst/>
          </a:prstGeom>
        </p:spPr>
      </p:pic>
      <p:pic>
        <p:nvPicPr>
          <p:cNvPr id="33" name="Image 32">
            <a:extLst>
              <a:ext uri="{FF2B5EF4-FFF2-40B4-BE49-F238E27FC236}">
                <a16:creationId xmlns:a16="http://schemas.microsoft.com/office/drawing/2014/main" id="{878C97D3-9575-44E2-9D24-4549F0A4D467}"/>
              </a:ext>
            </a:extLst>
          </p:cNvPr>
          <p:cNvPicPr>
            <a:picLocks noChangeAspect="1"/>
          </p:cNvPicPr>
          <p:nvPr/>
        </p:nvPicPr>
        <p:blipFill>
          <a:blip r:embed="rId5">
            <a:alphaModFix amt="8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446376" cy="6858000"/>
          </a:xfrm>
          <a:prstGeom prst="rect">
            <a:avLst/>
          </a:prstGeom>
        </p:spPr>
      </p:pic>
      <p:sp>
        <p:nvSpPr>
          <p:cNvPr id="8" name="Titre 1"/>
          <p:cNvSpPr txBox="1">
            <a:spLocks/>
          </p:cNvSpPr>
          <p:nvPr/>
        </p:nvSpPr>
        <p:spPr>
          <a:xfrm>
            <a:off x="695400" y="4324051"/>
            <a:ext cx="8229600" cy="57606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rgbClr val="0055A0"/>
                </a:solidFill>
                <a:latin typeface="Arial" pitchFamily="34" charset="0"/>
                <a:ea typeface="+mj-ea"/>
                <a:cs typeface="Arial" pitchFamily="34" charset="0"/>
              </a:defRPr>
            </a:lvl1pPr>
          </a:lstStyle>
          <a:p>
            <a:endParaRPr lang="fr-FR" i="1" dirty="0">
              <a:solidFill>
                <a:srgbClr val="F29300"/>
              </a:solidFill>
              <a:latin typeface="DINPro-Black" panose="02000503030000020004" pitchFamily="50" charset="0"/>
            </a:endParaRPr>
          </a:p>
        </p:txBody>
      </p:sp>
      <p:sp>
        <p:nvSpPr>
          <p:cNvPr id="10" name="Rectangle 9">
            <a:extLst>
              <a:ext uri="{FF2B5EF4-FFF2-40B4-BE49-F238E27FC236}">
                <a16:creationId xmlns:a16="http://schemas.microsoft.com/office/drawing/2014/main" id="{D07F093A-BEE0-488F-A118-23615322D0AC}"/>
              </a:ext>
            </a:extLst>
          </p:cNvPr>
          <p:cNvSpPr/>
          <p:nvPr/>
        </p:nvSpPr>
        <p:spPr>
          <a:xfrm>
            <a:off x="0" y="6550152"/>
            <a:ext cx="12192000" cy="307848"/>
          </a:xfrm>
          <a:prstGeom prst="rect">
            <a:avLst/>
          </a:prstGeom>
          <a:solidFill>
            <a:srgbClr val="005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11" name="ZoneTexte 10">
            <a:extLst>
              <a:ext uri="{FF2B5EF4-FFF2-40B4-BE49-F238E27FC236}">
                <a16:creationId xmlns:a16="http://schemas.microsoft.com/office/drawing/2014/main" id="{84FD56F4-7061-4818-BAF5-93ACBCA47031}"/>
              </a:ext>
            </a:extLst>
          </p:cNvPr>
          <p:cNvSpPr txBox="1"/>
          <p:nvPr/>
        </p:nvSpPr>
        <p:spPr>
          <a:xfrm>
            <a:off x="0" y="6550424"/>
            <a:ext cx="12192000"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grpSp>
        <p:nvGrpSpPr>
          <p:cNvPr id="2" name="Groupe 1">
            <a:extLst>
              <a:ext uri="{FF2B5EF4-FFF2-40B4-BE49-F238E27FC236}">
                <a16:creationId xmlns:a16="http://schemas.microsoft.com/office/drawing/2014/main" id="{F010BC45-48B6-4C41-BF63-3C2F55CCB359}"/>
              </a:ext>
            </a:extLst>
          </p:cNvPr>
          <p:cNvGrpSpPr/>
          <p:nvPr/>
        </p:nvGrpSpPr>
        <p:grpSpPr>
          <a:xfrm>
            <a:off x="6401712" y="1116619"/>
            <a:ext cx="4320480" cy="1980000"/>
            <a:chOff x="6282097" y="1711694"/>
            <a:chExt cx="4320480" cy="1980000"/>
          </a:xfrm>
        </p:grpSpPr>
        <p:sp>
          <p:nvSpPr>
            <p:cNvPr id="16" name="Rectangle 15">
              <a:extLst>
                <a:ext uri="{FF2B5EF4-FFF2-40B4-BE49-F238E27FC236}">
                  <a16:creationId xmlns:a16="http://schemas.microsoft.com/office/drawing/2014/main" id="{FF801BA7-FAA8-4B18-8773-1D32A899F3CA}"/>
                </a:ext>
              </a:extLst>
            </p:cNvPr>
            <p:cNvSpPr/>
            <p:nvPr/>
          </p:nvSpPr>
          <p:spPr>
            <a:xfrm>
              <a:off x="6282097" y="1711694"/>
              <a:ext cx="4320480" cy="1980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20" name="ZoneTexte 19">
              <a:extLst>
                <a:ext uri="{FF2B5EF4-FFF2-40B4-BE49-F238E27FC236}">
                  <a16:creationId xmlns:a16="http://schemas.microsoft.com/office/drawing/2014/main" id="{CCD20B4A-27BC-4C86-B244-EEC5C7D495FD}"/>
                </a:ext>
              </a:extLst>
            </p:cNvPr>
            <p:cNvSpPr txBox="1"/>
            <p:nvPr/>
          </p:nvSpPr>
          <p:spPr>
            <a:xfrm>
              <a:off x="6352806" y="2407851"/>
              <a:ext cx="4179062" cy="769441"/>
            </a:xfrm>
            <a:prstGeom prst="rect">
              <a:avLst/>
            </a:prstGeom>
            <a:noFill/>
            <a:effectLst>
              <a:outerShdw blurRad="215900" dist="114300" dir="3660000" sx="105000" sy="105000" algn="ctr" rotWithShape="0">
                <a:srgbClr val="000000">
                  <a:alpha val="59000"/>
                </a:srgbClr>
              </a:outerShdw>
            </a:effectLst>
          </p:spPr>
          <p:txBody>
            <a:bodyPr wrap="square" rtlCol="0">
              <a:spAutoFit/>
            </a:bodyPr>
            <a:lstStyle/>
            <a:p>
              <a:pPr algn="ctr"/>
              <a:r>
                <a:rPr lang="fr-FR" sz="4400" dirty="0">
                  <a:solidFill>
                    <a:srgbClr val="005198"/>
                  </a:solidFill>
                  <a:latin typeface="DIN 2014 Bold" panose="020B0704020202020204" pitchFamily="34" charset="0"/>
                  <a:ea typeface="DIN 2014 Bold" panose="020B0704020202020204" pitchFamily="34" charset="0"/>
                </a:rPr>
                <a:t>RESPONSABLE</a:t>
              </a:r>
            </a:p>
          </p:txBody>
        </p:sp>
      </p:grpSp>
      <p:grpSp>
        <p:nvGrpSpPr>
          <p:cNvPr id="15" name="Groupe 14">
            <a:extLst>
              <a:ext uri="{FF2B5EF4-FFF2-40B4-BE49-F238E27FC236}">
                <a16:creationId xmlns:a16="http://schemas.microsoft.com/office/drawing/2014/main" id="{0236061B-60A1-49DB-8E0B-F1F44E5A8DF8}"/>
              </a:ext>
            </a:extLst>
          </p:cNvPr>
          <p:cNvGrpSpPr/>
          <p:nvPr/>
        </p:nvGrpSpPr>
        <p:grpSpPr>
          <a:xfrm>
            <a:off x="1715534" y="1116619"/>
            <a:ext cx="4320480" cy="1980000"/>
            <a:chOff x="1595919" y="1711694"/>
            <a:chExt cx="4320480" cy="1980000"/>
          </a:xfrm>
        </p:grpSpPr>
        <p:sp>
          <p:nvSpPr>
            <p:cNvPr id="3" name="Rectangle 2">
              <a:extLst>
                <a:ext uri="{FF2B5EF4-FFF2-40B4-BE49-F238E27FC236}">
                  <a16:creationId xmlns:a16="http://schemas.microsoft.com/office/drawing/2014/main" id="{34208780-87C9-4E26-94E1-FF850A213756}"/>
                </a:ext>
              </a:extLst>
            </p:cNvPr>
            <p:cNvSpPr/>
            <p:nvPr/>
          </p:nvSpPr>
          <p:spPr>
            <a:xfrm>
              <a:off x="1595919" y="1711694"/>
              <a:ext cx="4320480" cy="1980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19" name="ZoneTexte 18">
              <a:extLst>
                <a:ext uri="{FF2B5EF4-FFF2-40B4-BE49-F238E27FC236}">
                  <a16:creationId xmlns:a16="http://schemas.microsoft.com/office/drawing/2014/main" id="{3A4FF97C-F96C-4858-9088-3B1E415F36E0}"/>
                </a:ext>
              </a:extLst>
            </p:cNvPr>
            <p:cNvSpPr txBox="1"/>
            <p:nvPr/>
          </p:nvSpPr>
          <p:spPr>
            <a:xfrm>
              <a:off x="1947362" y="2407851"/>
              <a:ext cx="3617595" cy="769441"/>
            </a:xfrm>
            <a:prstGeom prst="rect">
              <a:avLst/>
            </a:prstGeom>
            <a:noFill/>
          </p:spPr>
          <p:txBody>
            <a:bodyPr wrap="square" rtlCol="0">
              <a:spAutoFit/>
            </a:bodyPr>
            <a:lstStyle/>
            <a:p>
              <a:pPr algn="ctr"/>
              <a:r>
                <a:rPr lang="fr-FR" sz="4400" dirty="0">
                  <a:solidFill>
                    <a:srgbClr val="005198"/>
                  </a:solidFill>
                  <a:latin typeface="DIN 2014 Bold" panose="020B0704020202020204" pitchFamily="34" charset="0"/>
                  <a:ea typeface="DIN 2014 Bold" panose="020B0704020202020204" pitchFamily="34" charset="0"/>
                </a:rPr>
                <a:t>CHRÉTIEN</a:t>
              </a:r>
            </a:p>
          </p:txBody>
        </p:sp>
        <p:sp>
          <p:nvSpPr>
            <p:cNvPr id="23" name="ZoneTexte 22">
              <a:extLst>
                <a:ext uri="{FF2B5EF4-FFF2-40B4-BE49-F238E27FC236}">
                  <a16:creationId xmlns:a16="http://schemas.microsoft.com/office/drawing/2014/main" id="{A41EC03F-F0C0-408E-9ABA-7BF8FECAFF45}"/>
                </a:ext>
              </a:extLst>
            </p:cNvPr>
            <p:cNvSpPr txBox="1"/>
            <p:nvPr/>
          </p:nvSpPr>
          <p:spPr>
            <a:xfrm>
              <a:off x="1859850" y="1988427"/>
              <a:ext cx="3792618" cy="461665"/>
            </a:xfrm>
            <a:prstGeom prst="rect">
              <a:avLst/>
            </a:prstGeom>
            <a:noFill/>
          </p:spPr>
          <p:txBody>
            <a:bodyPr wrap="square" rtlCol="0">
              <a:spAutoFit/>
            </a:bodyPr>
            <a:lstStyle/>
            <a:p>
              <a:pPr algn="ctr"/>
              <a:r>
                <a:rPr lang="fr-FR" sz="2400" dirty="0">
                  <a:solidFill>
                    <a:schemeClr val="bg1">
                      <a:lumMod val="50000"/>
                    </a:schemeClr>
                  </a:solidFill>
                  <a:latin typeface="DIN 2014 Light" panose="020B0404020202020204" pitchFamily="34" charset="0"/>
                  <a:ea typeface="DIN 2014 Light" panose="020B0404020202020204" pitchFamily="34" charset="0"/>
                </a:rPr>
                <a:t>un engagement</a:t>
              </a:r>
            </a:p>
          </p:txBody>
        </p:sp>
      </p:grpSp>
      <p:grpSp>
        <p:nvGrpSpPr>
          <p:cNvPr id="36" name="Groupe 35">
            <a:extLst>
              <a:ext uri="{FF2B5EF4-FFF2-40B4-BE49-F238E27FC236}">
                <a16:creationId xmlns:a16="http://schemas.microsoft.com/office/drawing/2014/main" id="{017C4392-8713-4A2D-A096-0021A2EA4672}"/>
              </a:ext>
            </a:extLst>
          </p:cNvPr>
          <p:cNvGrpSpPr/>
          <p:nvPr/>
        </p:nvGrpSpPr>
        <p:grpSpPr>
          <a:xfrm>
            <a:off x="1718461" y="3453533"/>
            <a:ext cx="4320480" cy="1980000"/>
            <a:chOff x="1598846" y="4048608"/>
            <a:chExt cx="4320480" cy="1980000"/>
          </a:xfrm>
        </p:grpSpPr>
        <p:sp>
          <p:nvSpPr>
            <p:cNvPr id="13" name="Rectangle 12">
              <a:extLst>
                <a:ext uri="{FF2B5EF4-FFF2-40B4-BE49-F238E27FC236}">
                  <a16:creationId xmlns:a16="http://schemas.microsoft.com/office/drawing/2014/main" id="{012ECBF3-73B3-4CFC-B970-559329E02A1E}"/>
                </a:ext>
              </a:extLst>
            </p:cNvPr>
            <p:cNvSpPr/>
            <p:nvPr/>
          </p:nvSpPr>
          <p:spPr>
            <a:xfrm>
              <a:off x="1598846" y="4048608"/>
              <a:ext cx="4320480" cy="1980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21" name="ZoneTexte 20">
              <a:extLst>
                <a:ext uri="{FF2B5EF4-FFF2-40B4-BE49-F238E27FC236}">
                  <a16:creationId xmlns:a16="http://schemas.microsoft.com/office/drawing/2014/main" id="{8D8EE5A3-B18C-4575-BCDD-B885199453AB}"/>
                </a:ext>
              </a:extLst>
            </p:cNvPr>
            <p:cNvSpPr txBox="1"/>
            <p:nvPr/>
          </p:nvSpPr>
          <p:spPr>
            <a:xfrm>
              <a:off x="1930773" y="4744765"/>
              <a:ext cx="3656626" cy="769441"/>
            </a:xfrm>
            <a:prstGeom prst="rect">
              <a:avLst/>
            </a:prstGeom>
            <a:noFill/>
          </p:spPr>
          <p:txBody>
            <a:bodyPr wrap="square" rtlCol="0">
              <a:spAutoFit/>
            </a:bodyPr>
            <a:lstStyle/>
            <a:p>
              <a:pPr algn="ctr"/>
              <a:r>
                <a:rPr lang="fr-FR" sz="4400" dirty="0">
                  <a:solidFill>
                    <a:srgbClr val="005198"/>
                  </a:solidFill>
                  <a:latin typeface="DIN 2014 Bold" panose="020B0704020202020204" pitchFamily="34" charset="0"/>
                  <a:ea typeface="DIN 2014 Bold" panose="020B0704020202020204" pitchFamily="34" charset="0"/>
                </a:rPr>
                <a:t>PAUVRETÉ</a:t>
              </a:r>
            </a:p>
          </p:txBody>
        </p:sp>
        <p:sp>
          <p:nvSpPr>
            <p:cNvPr id="24" name="ZoneTexte 23">
              <a:extLst>
                <a:ext uri="{FF2B5EF4-FFF2-40B4-BE49-F238E27FC236}">
                  <a16:creationId xmlns:a16="http://schemas.microsoft.com/office/drawing/2014/main" id="{07BBA647-3890-48CF-9BF4-927399E1DA46}"/>
                </a:ext>
              </a:extLst>
            </p:cNvPr>
            <p:cNvSpPr txBox="1"/>
            <p:nvPr/>
          </p:nvSpPr>
          <p:spPr>
            <a:xfrm>
              <a:off x="1743948" y="4396717"/>
              <a:ext cx="3792618" cy="461665"/>
            </a:xfrm>
            <a:prstGeom prst="rect">
              <a:avLst/>
            </a:prstGeom>
            <a:noFill/>
          </p:spPr>
          <p:txBody>
            <a:bodyPr wrap="square" rtlCol="0">
              <a:spAutoFit/>
            </a:bodyPr>
            <a:lstStyle/>
            <a:p>
              <a:pPr algn="ctr"/>
              <a:r>
                <a:rPr lang="fr-FR" sz="2400" dirty="0">
                  <a:solidFill>
                    <a:schemeClr val="bg1">
                      <a:lumMod val="50000"/>
                    </a:schemeClr>
                  </a:solidFill>
                  <a:latin typeface="DIN 2014 Light" panose="020B0404020202020204" pitchFamily="34" charset="0"/>
                  <a:ea typeface="DIN 2014 Light" panose="020B0404020202020204" pitchFamily="34" charset="0"/>
                </a:rPr>
                <a:t>contre la</a:t>
              </a:r>
            </a:p>
          </p:txBody>
        </p:sp>
      </p:grpSp>
      <p:grpSp>
        <p:nvGrpSpPr>
          <p:cNvPr id="37" name="Groupe 36">
            <a:extLst>
              <a:ext uri="{FF2B5EF4-FFF2-40B4-BE49-F238E27FC236}">
                <a16:creationId xmlns:a16="http://schemas.microsoft.com/office/drawing/2014/main" id="{A15E801C-3E94-4DA3-B0BB-F32AE88432D7}"/>
              </a:ext>
            </a:extLst>
          </p:cNvPr>
          <p:cNvGrpSpPr/>
          <p:nvPr/>
        </p:nvGrpSpPr>
        <p:grpSpPr>
          <a:xfrm>
            <a:off x="6403175" y="3453533"/>
            <a:ext cx="4320480" cy="1980000"/>
            <a:chOff x="6283560" y="4048608"/>
            <a:chExt cx="4320480" cy="1980000"/>
          </a:xfrm>
        </p:grpSpPr>
        <p:sp>
          <p:nvSpPr>
            <p:cNvPr id="18" name="Rectangle 17">
              <a:extLst>
                <a:ext uri="{FF2B5EF4-FFF2-40B4-BE49-F238E27FC236}">
                  <a16:creationId xmlns:a16="http://schemas.microsoft.com/office/drawing/2014/main" id="{22624302-52DE-4B47-85E8-64D551852A83}"/>
                </a:ext>
              </a:extLst>
            </p:cNvPr>
            <p:cNvSpPr/>
            <p:nvPr/>
          </p:nvSpPr>
          <p:spPr>
            <a:xfrm>
              <a:off x="6283560" y="4048608"/>
              <a:ext cx="4320480" cy="1980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22" name="ZoneTexte 21">
              <a:extLst>
                <a:ext uri="{FF2B5EF4-FFF2-40B4-BE49-F238E27FC236}">
                  <a16:creationId xmlns:a16="http://schemas.microsoft.com/office/drawing/2014/main" id="{7A7AC619-D76E-466D-946A-34FC36FEB44D}"/>
                </a:ext>
              </a:extLst>
            </p:cNvPr>
            <p:cNvSpPr txBox="1"/>
            <p:nvPr/>
          </p:nvSpPr>
          <p:spPr>
            <a:xfrm>
              <a:off x="6283560" y="4744765"/>
              <a:ext cx="4320480" cy="769441"/>
            </a:xfrm>
            <a:prstGeom prst="rect">
              <a:avLst/>
            </a:prstGeom>
            <a:noFill/>
          </p:spPr>
          <p:txBody>
            <a:bodyPr wrap="square" rtlCol="0">
              <a:spAutoFit/>
            </a:bodyPr>
            <a:lstStyle/>
            <a:p>
              <a:pPr algn="ctr"/>
              <a:r>
                <a:rPr lang="fr-FR" sz="4400" dirty="0">
                  <a:solidFill>
                    <a:srgbClr val="005198"/>
                  </a:solidFill>
                  <a:latin typeface="DIN 2014 Bold" panose="020B0704020202020204" pitchFamily="34" charset="0"/>
                  <a:ea typeface="DIN 2014 Bold" panose="020B0704020202020204" pitchFamily="34" charset="0"/>
                </a:rPr>
                <a:t>PARTENAIRES</a:t>
              </a:r>
            </a:p>
          </p:txBody>
        </p:sp>
        <p:sp>
          <p:nvSpPr>
            <p:cNvPr id="25" name="ZoneTexte 24">
              <a:extLst>
                <a:ext uri="{FF2B5EF4-FFF2-40B4-BE49-F238E27FC236}">
                  <a16:creationId xmlns:a16="http://schemas.microsoft.com/office/drawing/2014/main" id="{8D6A9CFA-2DF1-4EC6-B3B5-7CACA835A83B}"/>
                </a:ext>
              </a:extLst>
            </p:cNvPr>
            <p:cNvSpPr txBox="1"/>
            <p:nvPr/>
          </p:nvSpPr>
          <p:spPr>
            <a:xfrm>
              <a:off x="6547491" y="4084301"/>
              <a:ext cx="3792618" cy="830997"/>
            </a:xfrm>
            <a:prstGeom prst="rect">
              <a:avLst/>
            </a:prstGeom>
            <a:noFill/>
          </p:spPr>
          <p:txBody>
            <a:bodyPr wrap="square" rtlCol="0">
              <a:spAutoFit/>
            </a:bodyPr>
            <a:lstStyle/>
            <a:p>
              <a:pPr algn="ctr"/>
              <a:r>
                <a:rPr lang="fr-FR" sz="2400" dirty="0">
                  <a:solidFill>
                    <a:schemeClr val="bg1">
                      <a:lumMod val="50000"/>
                    </a:schemeClr>
                  </a:solidFill>
                  <a:latin typeface="DIN 2014 Light" panose="020B0404020202020204" pitchFamily="34" charset="0"/>
                  <a:ea typeface="DIN 2014 Light" panose="020B0404020202020204" pitchFamily="34" charset="0"/>
                </a:rPr>
                <a:t>ici avec vous,</a:t>
              </a:r>
            </a:p>
            <a:p>
              <a:pPr algn="ctr"/>
              <a:r>
                <a:rPr lang="fr-FR" sz="2400" dirty="0">
                  <a:solidFill>
                    <a:schemeClr val="bg1">
                      <a:lumMod val="50000"/>
                    </a:schemeClr>
                  </a:solidFill>
                  <a:latin typeface="DIN 2014 Light" panose="020B0404020202020204" pitchFamily="34" charset="0"/>
                  <a:ea typeface="DIN 2014 Light" panose="020B0404020202020204" pitchFamily="34" charset="0"/>
                </a:rPr>
                <a:t>là-bas avec des</a:t>
              </a:r>
            </a:p>
          </p:txBody>
        </p:sp>
        <p:sp>
          <p:nvSpPr>
            <p:cNvPr id="26" name="ZoneTexte 25">
              <a:extLst>
                <a:ext uri="{FF2B5EF4-FFF2-40B4-BE49-F238E27FC236}">
                  <a16:creationId xmlns:a16="http://schemas.microsoft.com/office/drawing/2014/main" id="{BAA272CE-DAFC-44E3-AD06-02B65585AB0F}"/>
                </a:ext>
              </a:extLst>
            </p:cNvPr>
            <p:cNvSpPr txBox="1"/>
            <p:nvPr/>
          </p:nvSpPr>
          <p:spPr>
            <a:xfrm>
              <a:off x="6546028" y="5290548"/>
              <a:ext cx="3792618" cy="461665"/>
            </a:xfrm>
            <a:prstGeom prst="rect">
              <a:avLst/>
            </a:prstGeom>
            <a:noFill/>
          </p:spPr>
          <p:txBody>
            <a:bodyPr wrap="square" rtlCol="0">
              <a:spAutoFit/>
            </a:bodyPr>
            <a:lstStyle/>
            <a:p>
              <a:pPr algn="ctr"/>
              <a:r>
                <a:rPr lang="fr-FR" sz="2400" dirty="0">
                  <a:solidFill>
                    <a:schemeClr val="bg1">
                      <a:lumMod val="50000"/>
                    </a:schemeClr>
                  </a:solidFill>
                  <a:latin typeface="DIN 2014 Light" panose="020B0404020202020204" pitchFamily="34" charset="0"/>
                  <a:ea typeface="DIN 2014 Light" panose="020B0404020202020204" pitchFamily="34" charset="0"/>
                </a:rPr>
                <a:t>locaux</a:t>
              </a:r>
            </a:p>
          </p:txBody>
        </p:sp>
      </p:grpSp>
    </p:spTree>
    <p:extLst>
      <p:ext uri="{BB962C8B-B14F-4D97-AF65-F5344CB8AC3E}">
        <p14:creationId xmlns:p14="http://schemas.microsoft.com/office/powerpoint/2010/main" val="254487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3970F6F8-F3F3-4F0D-B1E6-1C4AC833B01E}"/>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626" r="6974"/>
          <a:stretch/>
        </p:blipFill>
        <p:spPr>
          <a:xfrm>
            <a:off x="0" y="0"/>
            <a:ext cx="12192000" cy="6597352"/>
          </a:xfrm>
          <a:prstGeom prst="rect">
            <a:avLst/>
          </a:prstGeom>
        </p:spPr>
      </p:pic>
      <p:pic>
        <p:nvPicPr>
          <p:cNvPr id="29" name="Image 28">
            <a:extLst>
              <a:ext uri="{FF2B5EF4-FFF2-40B4-BE49-F238E27FC236}">
                <a16:creationId xmlns:a16="http://schemas.microsoft.com/office/drawing/2014/main" id="{578CBB41-099E-4365-92F9-8505F1DF6B4C}"/>
              </a:ext>
            </a:extLst>
          </p:cNvPr>
          <p:cNvPicPr>
            <a:picLocks noChangeAspect="1"/>
          </p:cNvPicPr>
          <p:nvPr/>
        </p:nvPicPr>
        <p:blipFill>
          <a:blip r:embed="rId5">
            <a:alphaModFix amt="8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108" y="0"/>
            <a:ext cx="12274524" cy="6858000"/>
          </a:xfrm>
          <a:prstGeom prst="rect">
            <a:avLst/>
          </a:prstGeom>
        </p:spPr>
      </p:pic>
      <p:sp>
        <p:nvSpPr>
          <p:cNvPr id="8" name="Titre 1"/>
          <p:cNvSpPr txBox="1">
            <a:spLocks/>
          </p:cNvSpPr>
          <p:nvPr/>
        </p:nvSpPr>
        <p:spPr>
          <a:xfrm>
            <a:off x="983432" y="4398739"/>
            <a:ext cx="8229600" cy="57606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rgbClr val="0055A0"/>
                </a:solidFill>
                <a:latin typeface="Arial" pitchFamily="34" charset="0"/>
                <a:ea typeface="+mj-ea"/>
                <a:cs typeface="Arial" pitchFamily="34" charset="0"/>
              </a:defRPr>
            </a:lvl1pPr>
          </a:lstStyle>
          <a:p>
            <a:endParaRPr lang="fr-FR" i="1" dirty="0">
              <a:solidFill>
                <a:srgbClr val="F29300"/>
              </a:solidFill>
              <a:latin typeface="DINPro-Black" panose="02000503030000020004" pitchFamily="50" charset="0"/>
            </a:endParaRPr>
          </a:p>
        </p:txBody>
      </p:sp>
      <p:sp>
        <p:nvSpPr>
          <p:cNvPr id="10" name="Rectangle 9">
            <a:extLst>
              <a:ext uri="{FF2B5EF4-FFF2-40B4-BE49-F238E27FC236}">
                <a16:creationId xmlns:a16="http://schemas.microsoft.com/office/drawing/2014/main" id="{D07F093A-BEE0-488F-A118-23615322D0AC}"/>
              </a:ext>
            </a:extLst>
          </p:cNvPr>
          <p:cNvSpPr/>
          <p:nvPr/>
        </p:nvSpPr>
        <p:spPr>
          <a:xfrm>
            <a:off x="0" y="6550152"/>
            <a:ext cx="12192000" cy="307848"/>
          </a:xfrm>
          <a:prstGeom prst="rect">
            <a:avLst/>
          </a:prstGeom>
          <a:solidFill>
            <a:srgbClr val="005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11" name="ZoneTexte 10">
            <a:extLst>
              <a:ext uri="{FF2B5EF4-FFF2-40B4-BE49-F238E27FC236}">
                <a16:creationId xmlns:a16="http://schemas.microsoft.com/office/drawing/2014/main" id="{84FD56F4-7061-4818-BAF5-93ACBCA47031}"/>
              </a:ext>
            </a:extLst>
          </p:cNvPr>
          <p:cNvSpPr txBox="1"/>
          <p:nvPr/>
        </p:nvSpPr>
        <p:spPr>
          <a:xfrm>
            <a:off x="0" y="6550424"/>
            <a:ext cx="12192000" cy="307777"/>
          </a:xfrm>
          <a:prstGeom prst="rect">
            <a:avLst/>
          </a:prstGeom>
          <a:solidFill>
            <a:srgbClr val="005198"/>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grpSp>
        <p:nvGrpSpPr>
          <p:cNvPr id="4" name="Groupe 3">
            <a:extLst>
              <a:ext uri="{FF2B5EF4-FFF2-40B4-BE49-F238E27FC236}">
                <a16:creationId xmlns:a16="http://schemas.microsoft.com/office/drawing/2014/main" id="{63CF2C8A-4347-4D1C-8BEE-26B567A2C8AB}"/>
              </a:ext>
            </a:extLst>
          </p:cNvPr>
          <p:cNvGrpSpPr/>
          <p:nvPr/>
        </p:nvGrpSpPr>
        <p:grpSpPr>
          <a:xfrm>
            <a:off x="1595919" y="1116619"/>
            <a:ext cx="4365796" cy="1980000"/>
            <a:chOff x="1595919" y="1711694"/>
            <a:chExt cx="4365796" cy="1980000"/>
          </a:xfrm>
        </p:grpSpPr>
        <p:sp>
          <p:nvSpPr>
            <p:cNvPr id="25" name="Rectangle 24">
              <a:extLst>
                <a:ext uri="{FF2B5EF4-FFF2-40B4-BE49-F238E27FC236}">
                  <a16:creationId xmlns:a16="http://schemas.microsoft.com/office/drawing/2014/main" id="{D86CDC97-2037-4B8C-BCF9-9810E8D55BCD}"/>
                </a:ext>
              </a:extLst>
            </p:cNvPr>
            <p:cNvSpPr/>
            <p:nvPr/>
          </p:nvSpPr>
          <p:spPr>
            <a:xfrm>
              <a:off x="1595919" y="1711694"/>
              <a:ext cx="4320480" cy="1980000"/>
            </a:xfrm>
            <a:prstGeom prst="rect">
              <a:avLst/>
            </a:prstGeom>
            <a:solidFill>
              <a:srgbClr val="79C14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19" name="ZoneTexte 18">
              <a:extLst>
                <a:ext uri="{FF2B5EF4-FFF2-40B4-BE49-F238E27FC236}">
                  <a16:creationId xmlns:a16="http://schemas.microsoft.com/office/drawing/2014/main" id="{3A4FF97C-F96C-4858-9088-3B1E415F36E0}"/>
                </a:ext>
              </a:extLst>
            </p:cNvPr>
            <p:cNvSpPr txBox="1"/>
            <p:nvPr/>
          </p:nvSpPr>
          <p:spPr>
            <a:xfrm>
              <a:off x="1641235" y="2180687"/>
              <a:ext cx="4320480" cy="1015663"/>
            </a:xfrm>
            <a:prstGeom prst="rect">
              <a:avLst/>
            </a:prstGeom>
            <a:noFill/>
          </p:spPr>
          <p:txBody>
            <a:bodyPr wrap="square" rtlCol="0">
              <a:spAutoFit/>
            </a:bodyPr>
            <a:lstStyle/>
            <a:p>
              <a:pPr algn="ctr">
                <a:spcAft>
                  <a:spcPts val="1350"/>
                </a:spcAft>
              </a:pPr>
              <a:r>
                <a:rPr lang="fr-FR" sz="3600" dirty="0">
                  <a:solidFill>
                    <a:schemeClr val="bg1"/>
                  </a:solidFill>
                  <a:latin typeface="DIN 2014 Bold" panose="020B0704020202020204" pitchFamily="34" charset="0"/>
                  <a:ea typeface="DIN 2014 Bold" panose="020B0704020202020204" pitchFamily="34" charset="0"/>
                  <a:cs typeface="Arial" panose="020B0604020202020204" pitchFamily="34" charset="0"/>
                </a:rPr>
                <a:t>PARRAINAGE</a:t>
              </a:r>
              <a:br>
                <a:rPr lang="fr-FR" sz="3600" b="1" dirty="0">
                  <a:solidFill>
                    <a:schemeClr val="bg1"/>
                  </a:solidFill>
                  <a:latin typeface="DIN 2014 Light" panose="020B0404020202020204" pitchFamily="34" charset="0"/>
                  <a:ea typeface="DIN 2014 Light" panose="020B0404020202020204" pitchFamily="34" charset="0"/>
                  <a:cs typeface="Arial" panose="020B0604020202020204" pitchFamily="34" charset="0"/>
                </a:rPr>
              </a:br>
              <a:r>
                <a:rPr lang="fr-FR" sz="2400" dirty="0">
                  <a:solidFill>
                    <a:schemeClr val="bg1"/>
                  </a:solidFill>
                  <a:latin typeface="DIN 2014 Light" panose="020B0404020202020204" pitchFamily="34" charset="0"/>
                  <a:ea typeface="DIN 2014 Light" panose="020B0404020202020204" pitchFamily="34" charset="0"/>
                  <a:cs typeface="Arial" panose="020B0604020202020204" pitchFamily="34" charset="0"/>
                </a:rPr>
                <a:t>Agir pour un enfant à la fois </a:t>
              </a:r>
            </a:p>
          </p:txBody>
        </p:sp>
      </p:grpSp>
      <p:grpSp>
        <p:nvGrpSpPr>
          <p:cNvPr id="2" name="Groupe 1">
            <a:extLst>
              <a:ext uri="{FF2B5EF4-FFF2-40B4-BE49-F238E27FC236}">
                <a16:creationId xmlns:a16="http://schemas.microsoft.com/office/drawing/2014/main" id="{C2C341B4-4BCC-4BA5-997E-E8A2E8B2F154}"/>
              </a:ext>
            </a:extLst>
          </p:cNvPr>
          <p:cNvGrpSpPr/>
          <p:nvPr/>
        </p:nvGrpSpPr>
        <p:grpSpPr>
          <a:xfrm>
            <a:off x="1598846" y="3453533"/>
            <a:ext cx="4322121" cy="1980000"/>
            <a:chOff x="1598846" y="4048608"/>
            <a:chExt cx="4322121" cy="1980000"/>
          </a:xfrm>
        </p:grpSpPr>
        <p:sp>
          <p:nvSpPr>
            <p:cNvPr id="32" name="Rectangle 31">
              <a:extLst>
                <a:ext uri="{FF2B5EF4-FFF2-40B4-BE49-F238E27FC236}">
                  <a16:creationId xmlns:a16="http://schemas.microsoft.com/office/drawing/2014/main" id="{43DBE43F-E0CB-499A-9566-560566CEE6AF}"/>
                </a:ext>
              </a:extLst>
            </p:cNvPr>
            <p:cNvSpPr/>
            <p:nvPr/>
          </p:nvSpPr>
          <p:spPr>
            <a:xfrm>
              <a:off x="1598846" y="4048608"/>
              <a:ext cx="4320480" cy="1980000"/>
            </a:xfrm>
            <a:prstGeom prst="rect">
              <a:avLst/>
            </a:prstGeom>
            <a:solidFill>
              <a:srgbClr val="0DB6B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21" name="ZoneTexte 20">
              <a:extLst>
                <a:ext uri="{FF2B5EF4-FFF2-40B4-BE49-F238E27FC236}">
                  <a16:creationId xmlns:a16="http://schemas.microsoft.com/office/drawing/2014/main" id="{8D8EE5A3-B18C-4575-BCDD-B885199453AB}"/>
                </a:ext>
              </a:extLst>
            </p:cNvPr>
            <p:cNvSpPr txBox="1"/>
            <p:nvPr/>
          </p:nvSpPr>
          <p:spPr>
            <a:xfrm>
              <a:off x="1600487" y="4462630"/>
              <a:ext cx="4320480" cy="1384995"/>
            </a:xfrm>
            <a:prstGeom prst="rect">
              <a:avLst/>
            </a:prstGeom>
            <a:noFill/>
          </p:spPr>
          <p:txBody>
            <a:bodyPr wrap="square" rtlCol="0">
              <a:spAutoFit/>
            </a:bodyPr>
            <a:lstStyle/>
            <a:p>
              <a:pPr algn="ctr"/>
              <a:r>
                <a:rPr lang="fr-FR" sz="3600" dirty="0">
                  <a:solidFill>
                    <a:schemeClr val="bg1"/>
                  </a:solidFill>
                  <a:latin typeface="DIN 2014 Bold" panose="020B0704020202020204" pitchFamily="34" charset="0"/>
                  <a:ea typeface="DIN 2014 Bold" panose="020B0704020202020204" pitchFamily="34" charset="0"/>
                </a:rPr>
                <a:t>SENSIBILISATION</a:t>
              </a:r>
            </a:p>
            <a:p>
              <a:pPr algn="ctr"/>
              <a:r>
                <a:rPr lang="fr-FR" sz="2400" dirty="0">
                  <a:solidFill>
                    <a:schemeClr val="bg1"/>
                  </a:solidFill>
                  <a:latin typeface="DIN 2014 Light" panose="020B0404020202020204" pitchFamily="34" charset="0"/>
                  <a:ea typeface="DIN 2014 Light" panose="020B0404020202020204" pitchFamily="34" charset="0"/>
                  <a:cs typeface="Arial" panose="020B0604020202020204" pitchFamily="34" charset="0"/>
                </a:rPr>
                <a:t>Education au développement </a:t>
              </a:r>
              <a:br>
                <a:rPr lang="fr-FR" sz="2400" dirty="0">
                  <a:solidFill>
                    <a:schemeClr val="bg1"/>
                  </a:solidFill>
                  <a:latin typeface="DIN 2014 Light" panose="020B0404020202020204" pitchFamily="34" charset="0"/>
                  <a:ea typeface="DIN 2014 Light" panose="020B0404020202020204" pitchFamily="34" charset="0"/>
                  <a:cs typeface="Arial" panose="020B0604020202020204" pitchFamily="34" charset="0"/>
                </a:rPr>
              </a:br>
              <a:r>
                <a:rPr lang="fr-FR" sz="2400" dirty="0">
                  <a:solidFill>
                    <a:schemeClr val="bg1"/>
                  </a:solidFill>
                  <a:latin typeface="DIN 2014 Light" panose="020B0404020202020204" pitchFamily="34" charset="0"/>
                  <a:ea typeface="DIN 2014 Light" panose="020B0404020202020204" pitchFamily="34" charset="0"/>
                  <a:cs typeface="Arial" panose="020B0604020202020204" pitchFamily="34" charset="0"/>
                </a:rPr>
                <a:t>et aux questions de pauvreté</a:t>
              </a:r>
              <a:endParaRPr lang="fr-FR" sz="3600" dirty="0">
                <a:solidFill>
                  <a:schemeClr val="bg1"/>
                </a:solidFill>
                <a:latin typeface="DIN 2014 Light" panose="020B0404020202020204" pitchFamily="34" charset="0"/>
                <a:ea typeface="DIN 2014 Light" panose="020B0404020202020204" pitchFamily="34" charset="0"/>
              </a:endParaRPr>
            </a:p>
          </p:txBody>
        </p:sp>
      </p:grpSp>
      <p:grpSp>
        <p:nvGrpSpPr>
          <p:cNvPr id="6" name="Groupe 5">
            <a:extLst>
              <a:ext uri="{FF2B5EF4-FFF2-40B4-BE49-F238E27FC236}">
                <a16:creationId xmlns:a16="http://schemas.microsoft.com/office/drawing/2014/main" id="{05F59D3E-9999-45A0-BBA1-C9EF77D1B275}"/>
              </a:ext>
            </a:extLst>
          </p:cNvPr>
          <p:cNvGrpSpPr/>
          <p:nvPr/>
        </p:nvGrpSpPr>
        <p:grpSpPr>
          <a:xfrm>
            <a:off x="6283560" y="3453533"/>
            <a:ext cx="4360098" cy="1980000"/>
            <a:chOff x="6283560" y="4048608"/>
            <a:chExt cx="4360098" cy="1980000"/>
          </a:xfrm>
        </p:grpSpPr>
        <p:sp>
          <p:nvSpPr>
            <p:cNvPr id="34" name="Rectangle 33">
              <a:extLst>
                <a:ext uri="{FF2B5EF4-FFF2-40B4-BE49-F238E27FC236}">
                  <a16:creationId xmlns:a16="http://schemas.microsoft.com/office/drawing/2014/main" id="{12318D04-B202-4442-97A7-E64FEDD4468E}"/>
                </a:ext>
              </a:extLst>
            </p:cNvPr>
            <p:cNvSpPr/>
            <p:nvPr/>
          </p:nvSpPr>
          <p:spPr>
            <a:xfrm>
              <a:off x="6283560" y="4048608"/>
              <a:ext cx="4320480" cy="1980000"/>
            </a:xfrm>
            <a:prstGeom prst="rect">
              <a:avLst/>
            </a:prstGeom>
            <a:solidFill>
              <a:srgbClr val="EC1D2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22" name="ZoneTexte 21">
              <a:extLst>
                <a:ext uri="{FF2B5EF4-FFF2-40B4-BE49-F238E27FC236}">
                  <a16:creationId xmlns:a16="http://schemas.microsoft.com/office/drawing/2014/main" id="{7A7AC619-D76E-466D-946A-34FC36FEB44D}"/>
                </a:ext>
              </a:extLst>
            </p:cNvPr>
            <p:cNvSpPr txBox="1"/>
            <p:nvPr/>
          </p:nvSpPr>
          <p:spPr>
            <a:xfrm>
              <a:off x="6332601" y="4404906"/>
              <a:ext cx="4311057" cy="1384995"/>
            </a:xfrm>
            <a:prstGeom prst="rect">
              <a:avLst/>
            </a:prstGeom>
            <a:noFill/>
          </p:spPr>
          <p:txBody>
            <a:bodyPr wrap="square" rtlCol="0">
              <a:spAutoFit/>
            </a:bodyPr>
            <a:lstStyle/>
            <a:p>
              <a:pPr algn="ctr"/>
              <a:r>
                <a:rPr lang="fr-FR" sz="3600" dirty="0">
                  <a:solidFill>
                    <a:schemeClr val="bg1"/>
                  </a:solidFill>
                  <a:latin typeface="DIN 2014 Bold" panose="020B0704020202020204" pitchFamily="34" charset="0"/>
                  <a:ea typeface="DIN 2014 Bold" panose="020B0704020202020204" pitchFamily="34" charset="0"/>
                </a:rPr>
                <a:t>URGENCES</a:t>
              </a:r>
              <a:br>
                <a:rPr lang="fr-FR" sz="3600" dirty="0">
                  <a:solidFill>
                    <a:schemeClr val="bg1"/>
                  </a:solidFill>
                  <a:latin typeface="DIN 2014 Light" panose="020B0404020202020204" pitchFamily="34" charset="0"/>
                  <a:ea typeface="DIN 2014 Light" panose="020B0404020202020204" pitchFamily="34" charset="0"/>
                </a:rPr>
              </a:br>
              <a:r>
                <a:rPr lang="fr-FR" sz="2400" dirty="0">
                  <a:solidFill>
                    <a:schemeClr val="bg1"/>
                  </a:solidFill>
                  <a:latin typeface="DIN 2014 Light" panose="020B0404020202020204" pitchFamily="34" charset="0"/>
                  <a:ea typeface="DIN 2014 Light" panose="020B0404020202020204" pitchFamily="34" charset="0"/>
                  <a:cs typeface="Arial" panose="020B0604020202020204" pitchFamily="34" charset="0"/>
                </a:rPr>
                <a:t>Répondre aux urgences </a:t>
              </a:r>
              <a:br>
                <a:rPr lang="fr-FR" sz="2400" dirty="0">
                  <a:solidFill>
                    <a:schemeClr val="bg1"/>
                  </a:solidFill>
                  <a:latin typeface="DIN 2014 Light" panose="020B0404020202020204" pitchFamily="34" charset="0"/>
                  <a:ea typeface="DIN 2014 Light" panose="020B0404020202020204" pitchFamily="34" charset="0"/>
                  <a:cs typeface="Arial" panose="020B0604020202020204" pitchFamily="34" charset="0"/>
                </a:rPr>
              </a:br>
              <a:r>
                <a:rPr lang="fr-FR" sz="2400" dirty="0">
                  <a:solidFill>
                    <a:schemeClr val="bg1"/>
                  </a:solidFill>
                  <a:latin typeface="DIN 2014 Light" panose="020B0404020202020204" pitchFamily="34" charset="0"/>
                  <a:ea typeface="DIN 2014 Light" panose="020B0404020202020204" pitchFamily="34" charset="0"/>
                  <a:cs typeface="Arial" panose="020B0604020202020204" pitchFamily="34" charset="0"/>
                </a:rPr>
                <a:t>et crises humanitaires</a:t>
              </a:r>
            </a:p>
          </p:txBody>
        </p:sp>
      </p:grpSp>
      <p:grpSp>
        <p:nvGrpSpPr>
          <p:cNvPr id="5" name="Groupe 4">
            <a:extLst>
              <a:ext uri="{FF2B5EF4-FFF2-40B4-BE49-F238E27FC236}">
                <a16:creationId xmlns:a16="http://schemas.microsoft.com/office/drawing/2014/main" id="{34B20425-2D0A-4C0F-821C-AD6FE6C9D2BE}"/>
              </a:ext>
            </a:extLst>
          </p:cNvPr>
          <p:cNvGrpSpPr/>
          <p:nvPr/>
        </p:nvGrpSpPr>
        <p:grpSpPr>
          <a:xfrm>
            <a:off x="6260388" y="1116619"/>
            <a:ext cx="4342189" cy="1980000"/>
            <a:chOff x="6260388" y="1711694"/>
            <a:chExt cx="4342189" cy="1980000"/>
          </a:xfrm>
        </p:grpSpPr>
        <p:sp>
          <p:nvSpPr>
            <p:cNvPr id="33" name="Rectangle 32">
              <a:extLst>
                <a:ext uri="{FF2B5EF4-FFF2-40B4-BE49-F238E27FC236}">
                  <a16:creationId xmlns:a16="http://schemas.microsoft.com/office/drawing/2014/main" id="{9A214DBE-9C7D-4AFB-B5A9-A4F976681111}"/>
                </a:ext>
              </a:extLst>
            </p:cNvPr>
            <p:cNvSpPr/>
            <p:nvPr/>
          </p:nvSpPr>
          <p:spPr>
            <a:xfrm>
              <a:off x="6282097" y="1711694"/>
              <a:ext cx="4320480" cy="1980000"/>
            </a:xfrm>
            <a:prstGeom prst="rect">
              <a:avLst/>
            </a:prstGeom>
            <a:solidFill>
              <a:srgbClr val="F6932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20" name="ZoneTexte 19">
              <a:extLst>
                <a:ext uri="{FF2B5EF4-FFF2-40B4-BE49-F238E27FC236}">
                  <a16:creationId xmlns:a16="http://schemas.microsoft.com/office/drawing/2014/main" id="{CCD20B4A-27BC-4C86-B244-EEC5C7D495FD}"/>
                </a:ext>
              </a:extLst>
            </p:cNvPr>
            <p:cNvSpPr txBox="1"/>
            <p:nvPr/>
          </p:nvSpPr>
          <p:spPr>
            <a:xfrm>
              <a:off x="6260388" y="2191771"/>
              <a:ext cx="4320480" cy="1015663"/>
            </a:xfrm>
            <a:prstGeom prst="rect">
              <a:avLst/>
            </a:prstGeom>
            <a:noFill/>
            <a:effectLst>
              <a:outerShdw blurRad="215900" dist="114300" dir="3660000" sx="105000" sy="105000" algn="ctr" rotWithShape="0">
                <a:srgbClr val="000000">
                  <a:alpha val="59000"/>
                </a:srgbClr>
              </a:outerShdw>
            </a:effectLst>
          </p:spPr>
          <p:txBody>
            <a:bodyPr wrap="square" rtlCol="0">
              <a:spAutoFit/>
            </a:bodyPr>
            <a:lstStyle/>
            <a:p>
              <a:pPr algn="ctr"/>
              <a:r>
                <a:rPr lang="fr-FR" sz="3600" dirty="0">
                  <a:solidFill>
                    <a:schemeClr val="bg1"/>
                  </a:solidFill>
                  <a:latin typeface="DIN 2014 Bold" panose="020B0704020202020204" pitchFamily="34" charset="0"/>
                  <a:ea typeface="DIN 2014 Bold" panose="020B0704020202020204" pitchFamily="34" charset="0"/>
                </a:rPr>
                <a:t>PROJETS</a:t>
              </a:r>
            </a:p>
            <a:p>
              <a:pPr algn="ctr"/>
              <a:r>
                <a:rPr lang="fr-FR" sz="2400" dirty="0">
                  <a:solidFill>
                    <a:schemeClr val="bg1"/>
                  </a:solidFill>
                  <a:latin typeface="DIN 2014 Light" panose="020B0404020202020204" pitchFamily="34" charset="0"/>
                  <a:ea typeface="DIN 2014 Light" panose="020B0404020202020204" pitchFamily="34" charset="0"/>
                  <a:cs typeface="Arial" panose="020B0604020202020204" pitchFamily="34" charset="0"/>
                </a:rPr>
                <a:t>Agir pour une communauté </a:t>
              </a:r>
            </a:p>
          </p:txBody>
        </p:sp>
      </p:grpSp>
    </p:spTree>
    <p:extLst>
      <p:ext uri="{BB962C8B-B14F-4D97-AF65-F5344CB8AC3E}">
        <p14:creationId xmlns:p14="http://schemas.microsoft.com/office/powerpoint/2010/main" val="226622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2066357"/>
            <a:ext cx="12122271" cy="1164999"/>
          </a:xfrm>
          <a:prstGeom prst="rect">
            <a:avLst/>
          </a:prstGeom>
          <a:noFill/>
        </p:spPr>
        <p:txBody>
          <a:bodyPr wrap="square" rtlCol="0">
            <a:spAutoFit/>
          </a:bodyPr>
          <a:lstStyle/>
          <a:p>
            <a:pPr algn="ctr" defTabSz="257175">
              <a:lnSpc>
                <a:spcPts val="6750"/>
              </a:lnSpc>
              <a:defRPr/>
            </a:pPr>
            <a:r>
              <a:rPr lang="fr-FR" sz="130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Annonces</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170237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Merci pour ta Parole</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70518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620530"/>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Merci pour ta parole,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Lumière donnée aux hommes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Qui nous fait connaître le cœur de Dieu,</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J'aime ta parole, Seigneur.</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Elle est la vérité sur mon sentier,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 elle, je veux me laisser guider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faire ta volonté sans murmurer,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En espérant dans ta bonté.</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356567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Notre Roi est couronné</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332123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620529"/>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crois dans tes promesses,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Mon cœur est comme un rocher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Fondé sur tout ce que dit mon Dieu,</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J'aime ta parole, Seigneur.</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Elle est la vérité sur mon sentier,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Par elle, je veux me laisser guider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faire ta volonté sans murmurer,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En espérant dans ta bonté.</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59561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Ta parole</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120984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2"/>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Ta parole est une lampe devant mes pas,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Elle éclaire mon sentier.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Ta parole est une lampe devant mes pas,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Elle éclaire mon sentier.</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05897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543859"/>
            <a:ext cx="10753200" cy="37702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Quand parfois je crains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d'avoir perdu mon chemin,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Tu es toujours tout près de moi.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Non, je ne craindrai rien,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Car tu me tiens par la main,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Tout près de moi jusqu'à la fin.</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77930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2"/>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Ta parole est une lampe devant mes pas,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Elle éclaire mon sentier.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Ta parole est une lampe devant mes pas,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Elle éclaire mon sentier.</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31399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1543859"/>
            <a:ext cx="10753200" cy="37702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n'oublierai pas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ton grand amour pour moi,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Pourtant, parfois, je doute encore.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Ô Jésus, guide-moi,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Garde-moi tout près de toi,</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veux t'aimer jusqu'à la fin.</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406095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159412"/>
            <a:ext cx="10753200" cy="253915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Ta parole est une lampe devant mes pas,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Elle éclaire mon sentier.</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Ta parole est une lampe devant mes pas,</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Elle éclaire mon sentier.</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9082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1B0D1-A0C4-9653-94BC-C0702CB468D5}"/>
              </a:ext>
            </a:extLst>
          </p:cNvPr>
          <p:cNvSpPr/>
          <p:nvPr/>
        </p:nvSpPr>
        <p:spPr>
          <a:xfrm>
            <a:off x="0" y="0"/>
            <a:ext cx="12191999" cy="6858000"/>
          </a:xfrm>
          <a:prstGeom prst="rect">
            <a:avLst/>
          </a:prstGeom>
          <a:gradFill flip="none" rotWithShape="1">
            <a:gsLst>
              <a:gs pos="0">
                <a:srgbClr val="080808"/>
              </a:gs>
              <a:gs pos="37000">
                <a:srgbClr val="022028"/>
              </a:gs>
              <a:gs pos="100000">
                <a:srgbClr val="127F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a:extLst>
              <a:ext uri="{FF2B5EF4-FFF2-40B4-BE49-F238E27FC236}">
                <a16:creationId xmlns:a16="http://schemas.microsoft.com/office/drawing/2014/main" id="{23157B45-CAA7-AA91-3E65-2DB0CF0F9352}"/>
              </a:ext>
            </a:extLst>
          </p:cNvPr>
          <p:cNvSpPr txBox="1"/>
          <p:nvPr/>
        </p:nvSpPr>
        <p:spPr>
          <a:xfrm>
            <a:off x="280824" y="2371726"/>
            <a:ext cx="11630027" cy="1404231"/>
          </a:xfrm>
          <a:prstGeom prst="rect">
            <a:avLst/>
          </a:prstGeom>
          <a:ln w="12700">
            <a:miter lim="400000"/>
          </a:ln>
        </p:spPr>
        <p:txBody>
          <a:bodyPr lIns="38100" tIns="38100" rIns="38100" bIns="38100">
            <a:spAutoFit/>
          </a:bodyPr>
          <a:lstStyle/>
          <a:p>
            <a:pPr marL="36575" marR="36575" algn="ctr" defTabSz="819150">
              <a:defRPr sz="11500" b="1">
                <a:solidFill>
                  <a:schemeClr val="accent1"/>
                </a:solidFill>
                <a:uFill>
                  <a:solidFill>
                    <a:srgbClr val="FF9100"/>
                  </a:solidFill>
                </a:uFill>
              </a:defRPr>
            </a:pPr>
            <a:endParaRPr sz="8625"/>
          </a:p>
        </p:txBody>
      </p:sp>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6" name="ZoneTexte 5">
            <a:extLst>
              <a:ext uri="{FF2B5EF4-FFF2-40B4-BE49-F238E27FC236}">
                <a16:creationId xmlns:a16="http://schemas.microsoft.com/office/drawing/2014/main" id="{F7235B4A-69B7-867B-05D2-8B34369BF8F4}"/>
              </a:ext>
            </a:extLst>
          </p:cNvPr>
          <p:cNvSpPr txBox="1"/>
          <p:nvPr/>
        </p:nvSpPr>
        <p:spPr>
          <a:xfrm>
            <a:off x="0" y="6559856"/>
            <a:ext cx="12192000" cy="307777"/>
          </a:xfrm>
          <a:prstGeom prst="rect">
            <a:avLst/>
          </a:prstGeom>
          <a:solidFill>
            <a:srgbClr val="0DB6B9"/>
          </a:solid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
        <p:nvSpPr>
          <p:cNvPr id="287" name="What’s the Secret?"/>
          <p:cNvSpPr txBox="1"/>
          <p:nvPr/>
        </p:nvSpPr>
        <p:spPr>
          <a:xfrm>
            <a:off x="269189" y="2371726"/>
            <a:ext cx="11653298" cy="14042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marL="48767" marR="48767" algn="ctr" defTabSz="1092200">
              <a:defRPr sz="11500" b="1">
                <a:solidFill>
                  <a:schemeClr val="accent1"/>
                </a:solidFill>
                <a:uFill>
                  <a:solidFill>
                    <a:srgbClr val="FF9100"/>
                  </a:solidFill>
                </a:uFill>
              </a:defRPr>
            </a:lvl1pPr>
          </a:lstStyle>
          <a:p>
            <a:pPr>
              <a:defRPr b="0" i="0"/>
            </a:pPr>
            <a:endParaRPr lang="1036" sz="8625" dirty="0"/>
          </a:p>
        </p:txBody>
      </p:sp>
      <p:sp>
        <p:nvSpPr>
          <p:cNvPr id="9" name="ZoneTexte 8">
            <a:extLst>
              <a:ext uri="{FF2B5EF4-FFF2-40B4-BE49-F238E27FC236}">
                <a16:creationId xmlns:a16="http://schemas.microsoft.com/office/drawing/2014/main" id="{1E304F16-13D2-D618-94E7-FC42CFD30EFC}"/>
              </a:ext>
            </a:extLst>
          </p:cNvPr>
          <p:cNvSpPr txBox="1"/>
          <p:nvPr/>
        </p:nvSpPr>
        <p:spPr>
          <a:xfrm>
            <a:off x="69729" y="1641138"/>
            <a:ext cx="12122271" cy="1872307"/>
          </a:xfrm>
          <a:prstGeom prst="rect">
            <a:avLst/>
          </a:prstGeom>
          <a:noFill/>
        </p:spPr>
        <p:txBody>
          <a:bodyPr wrap="square" rtlCol="0">
            <a:spAutoFit/>
          </a:bodyPr>
          <a:lstStyle/>
          <a:p>
            <a:pPr algn="ctr" defTabSz="257175">
              <a:lnSpc>
                <a:spcPts val="6750"/>
              </a:lnSpc>
              <a:defRPr/>
            </a:pPr>
            <a:r>
              <a:rPr lang="fr-FR" sz="6600" dirty="0">
                <a:solidFill>
                  <a:srgbClr val="65D8DC"/>
                </a:solidFill>
                <a:latin typeface="Script MT Bold" panose="03040602040607080904" pitchFamily="66" charset="0"/>
                <a:ea typeface="DIN 2014 Light" panose="020B0404020202020204" pitchFamily="34" charset="0"/>
                <a:cs typeface="Lato Light" panose="020F0502020204030203" pitchFamily="34" charset="0"/>
              </a:rPr>
              <a:t>Chant</a:t>
            </a:r>
          </a:p>
          <a:p>
            <a:pPr algn="ctr" defTabSz="257175">
              <a:lnSpc>
                <a:spcPts val="6750"/>
              </a:lnSpc>
              <a:defRPr/>
            </a:pPr>
            <a:r>
              <a:rPr lang="fr-FR" sz="6600" dirty="0">
                <a:solidFill>
                  <a:srgbClr val="FFA4A3"/>
                </a:solidFill>
                <a:latin typeface="DIN 2014 Light" panose="020B0404020202020204" pitchFamily="34" charset="0"/>
                <a:ea typeface="DIN 2014 Light" panose="020B0404020202020204" pitchFamily="34" charset="0"/>
                <a:cs typeface="Lato Light" panose="020F0502020204030203" pitchFamily="34" charset="0"/>
              </a:rPr>
              <a:t>Je désire entendre ta voix</a:t>
            </a:r>
          </a:p>
        </p:txBody>
      </p:sp>
      <p:grpSp>
        <p:nvGrpSpPr>
          <p:cNvPr id="2" name="Groupe 1">
            <a:extLst>
              <a:ext uri="{FF2B5EF4-FFF2-40B4-BE49-F238E27FC236}">
                <a16:creationId xmlns:a16="http://schemas.microsoft.com/office/drawing/2014/main" id="{190A2C5D-DD71-58B7-80D2-067DC2554192}"/>
              </a:ext>
            </a:extLst>
          </p:cNvPr>
          <p:cNvGrpSpPr/>
          <p:nvPr/>
        </p:nvGrpSpPr>
        <p:grpSpPr>
          <a:xfrm>
            <a:off x="3838075" y="4456924"/>
            <a:ext cx="4515524" cy="1621736"/>
            <a:chOff x="3800308" y="1133516"/>
            <a:chExt cx="4719210" cy="1694888"/>
          </a:xfrm>
        </p:grpSpPr>
        <p:pic>
          <p:nvPicPr>
            <p:cNvPr id="3" name="Image 2" descr="Une image contenant texte&#10;&#10;Description générée automatiquement">
              <a:extLst>
                <a:ext uri="{FF2B5EF4-FFF2-40B4-BE49-F238E27FC236}">
                  <a16:creationId xmlns:a16="http://schemas.microsoft.com/office/drawing/2014/main" id="{0A789EB6-E30C-6D4B-B2C0-B7511EAA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32" y="1149959"/>
              <a:ext cx="1570935" cy="1662002"/>
            </a:xfrm>
            <a:prstGeom prst="rect">
              <a:avLst/>
            </a:prstGeom>
          </p:spPr>
        </p:pic>
        <p:pic>
          <p:nvPicPr>
            <p:cNvPr id="7" name="Image 6">
              <a:extLst>
                <a:ext uri="{FF2B5EF4-FFF2-40B4-BE49-F238E27FC236}">
                  <a16:creationId xmlns:a16="http://schemas.microsoft.com/office/drawing/2014/main" id="{4C06C70A-69D0-E294-7CD4-8D0356A8E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53" y="1133516"/>
              <a:ext cx="1573465" cy="1694888"/>
            </a:xfrm>
            <a:prstGeom prst="rect">
              <a:avLst/>
            </a:prstGeom>
          </p:spPr>
        </p:pic>
        <p:pic>
          <p:nvPicPr>
            <p:cNvPr id="10" name="Image 9">
              <a:extLst>
                <a:ext uri="{FF2B5EF4-FFF2-40B4-BE49-F238E27FC236}">
                  <a16:creationId xmlns:a16="http://schemas.microsoft.com/office/drawing/2014/main" id="{13A53C52-B031-6332-71BF-05435051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308" y="1185375"/>
              <a:ext cx="1510224" cy="1626587"/>
            </a:xfrm>
            <a:prstGeom prst="rect">
              <a:avLst/>
            </a:prstGeom>
          </p:spPr>
        </p:pic>
      </p:grpSp>
    </p:spTree>
    <p:extLst>
      <p:ext uri="{BB962C8B-B14F-4D97-AF65-F5344CB8AC3E}">
        <p14:creationId xmlns:p14="http://schemas.microsoft.com/office/powerpoint/2010/main" val="316631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620529"/>
            <a:ext cx="10753200" cy="56169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désire entendre ta voix.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désire écouter ton cœur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Recevoir ta parole,</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Ta pensée, ta volonté.</a:t>
            </a:r>
          </a:p>
          <a:p>
            <a:pPr algn="ctr">
              <a:defRPr b="0" i="0"/>
            </a:pPr>
            <a:endPar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endParaRP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désire entendre ta voix.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Je désire écouter ton cœur ;</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Recevoir ton Esprit,</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Tous tes dons et ton amour.</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187641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2021 The Chalmers Center">
            <a:extLst>
              <a:ext uri="{FF2B5EF4-FFF2-40B4-BE49-F238E27FC236}">
                <a16:creationId xmlns:a16="http://schemas.microsoft.com/office/drawing/2014/main" id="{C24AD3D9-C9AF-FFF9-978F-F7119743A8AA}"/>
              </a:ext>
            </a:extLst>
          </p:cNvPr>
          <p:cNvSpPr txBox="1"/>
          <p:nvPr/>
        </p:nvSpPr>
        <p:spPr>
          <a:xfrm>
            <a:off x="10043352" y="65436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a:t> © </a:t>
            </a:r>
            <a:r>
              <a:rPr lang="1036" sz="1050">
                <a:sym typeface="Helvetica"/>
              </a:rPr>
              <a:t>2021 The Chalmers Center</a:t>
            </a:r>
          </a:p>
        </p:txBody>
      </p:sp>
      <p:sp>
        <p:nvSpPr>
          <p:cNvPr id="10" name="Some basic principles you can apply…">
            <a:extLst>
              <a:ext uri="{FF2B5EF4-FFF2-40B4-BE49-F238E27FC236}">
                <a16:creationId xmlns:a16="http://schemas.microsoft.com/office/drawing/2014/main" id="{675CF52B-F4C8-9994-8762-EA70E50040BD}"/>
              </a:ext>
            </a:extLst>
          </p:cNvPr>
          <p:cNvSpPr txBox="1"/>
          <p:nvPr/>
        </p:nvSpPr>
        <p:spPr>
          <a:xfrm>
            <a:off x="719399" y="2467187"/>
            <a:ext cx="10753200" cy="1923604"/>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5000">
                <a:solidFill>
                  <a:srgbClr val="424242"/>
                </a:solidFill>
              </a:defRPr>
            </a:lvl1pPr>
          </a:lstStyle>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Seigneur, je veux parler de tes fardeaux</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Et partager ta compassion,</a:t>
            </a:r>
          </a:p>
          <a:p>
            <a:pPr algn="ctr">
              <a:defRPr b="0" i="0"/>
            </a:pPr>
            <a:r>
              <a:rPr lang="fr-FR" sz="4000" dirty="0">
                <a:solidFill>
                  <a:srgbClr val="0DB6B9"/>
                </a:solidFill>
                <a:latin typeface="DIN 2014" panose="020B0504020202020204" pitchFamily="34" charset="0"/>
                <a:ea typeface="DIN 2014" panose="020B0504020202020204" pitchFamily="34" charset="0"/>
                <a:cs typeface="Lato Medium" panose="020F0502020204030203" pitchFamily="34" charset="0"/>
              </a:rPr>
              <a:t>Pouvoir communiquer ton cœur.</a:t>
            </a:r>
          </a:p>
        </p:txBody>
      </p:sp>
      <p:sp>
        <p:nvSpPr>
          <p:cNvPr id="11" name="© 2021 The Chalmers Center">
            <a:extLst>
              <a:ext uri="{FF2B5EF4-FFF2-40B4-BE49-F238E27FC236}">
                <a16:creationId xmlns:a16="http://schemas.microsoft.com/office/drawing/2014/main" id="{80963EEB-5E77-EA93-E33D-6E2CCD979DEB}"/>
              </a:ext>
            </a:extLst>
          </p:cNvPr>
          <p:cNvSpPr txBox="1"/>
          <p:nvPr/>
        </p:nvSpPr>
        <p:spPr>
          <a:xfrm>
            <a:off x="10462452" y="6581776"/>
            <a:ext cx="2059459" cy="23852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409575">
              <a:defRPr sz="1400" b="0" i="0">
                <a:solidFill>
                  <a:srgbClr val="FFFFFF"/>
                </a:solidFill>
                <a:latin typeface="Helvetica Neue"/>
                <a:ea typeface="Helvetica Neue"/>
                <a:cs typeface="Helvetica Neue"/>
                <a:sym typeface="Helvetica Neue"/>
              </a:defRPr>
            </a:pPr>
            <a:r>
              <a:rPr lang="1036" sz="1050" dirty="0"/>
              <a:t> © </a:t>
            </a:r>
            <a:r>
              <a:rPr lang="1036" sz="1050" dirty="0">
                <a:sym typeface="Helvetica"/>
              </a:rPr>
              <a:t>2021 The Chalmers Center</a:t>
            </a:r>
          </a:p>
        </p:txBody>
      </p:sp>
      <p:sp>
        <p:nvSpPr>
          <p:cNvPr id="2" name="Rectangle 1">
            <a:extLst>
              <a:ext uri="{FF2B5EF4-FFF2-40B4-BE49-F238E27FC236}">
                <a16:creationId xmlns:a16="http://schemas.microsoft.com/office/drawing/2014/main" id="{3F13B8A9-7C51-6FB3-EADF-28E1C2211009}"/>
              </a:ext>
            </a:extLst>
          </p:cNvPr>
          <p:cNvSpPr/>
          <p:nvPr/>
        </p:nvSpPr>
        <p:spPr>
          <a:xfrm>
            <a:off x="-1" y="6550152"/>
            <a:ext cx="12192001" cy="307848"/>
          </a:xfrm>
          <a:prstGeom prst="rect">
            <a:avLst/>
          </a:prstGeom>
          <a:solidFill>
            <a:srgbClr val="0D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EAB"/>
              </a:solidFill>
            </a:endParaRPr>
          </a:p>
        </p:txBody>
      </p:sp>
      <p:sp>
        <p:nvSpPr>
          <p:cNvPr id="3" name="ZoneTexte 2">
            <a:extLst>
              <a:ext uri="{FF2B5EF4-FFF2-40B4-BE49-F238E27FC236}">
                <a16:creationId xmlns:a16="http://schemas.microsoft.com/office/drawing/2014/main" id="{5BF1AC49-82A0-311F-80D9-A5E634B5A477}"/>
              </a:ext>
            </a:extLst>
          </p:cNvPr>
          <p:cNvSpPr txBox="1"/>
          <p:nvPr/>
        </p:nvSpPr>
        <p:spPr>
          <a:xfrm>
            <a:off x="300992" y="6545894"/>
            <a:ext cx="11630705" cy="307777"/>
          </a:xfrm>
          <a:prstGeom prst="rect">
            <a:avLst/>
          </a:prstGeom>
          <a:noFill/>
          <a:ln>
            <a:noFill/>
          </a:ln>
        </p:spPr>
        <p:txBody>
          <a:bodyPr wrap="square" rtlCol="0">
            <a:spAutoFit/>
          </a:bodyPr>
          <a:lstStyle/>
          <a:p>
            <a:pPr algn="ctr"/>
            <a:r>
              <a:rPr lang="fr-FR" sz="1400" spc="100" dirty="0">
                <a:solidFill>
                  <a:schemeClr val="bg1"/>
                </a:solidFill>
                <a:latin typeface="Lato Black" panose="020F0A02020204030203" pitchFamily="34" charset="0"/>
                <a:cs typeface="Arial" pitchFamily="34" charset="0"/>
              </a:rPr>
              <a:t>Une action chrétienne dans un monde en détresse</a:t>
            </a:r>
          </a:p>
        </p:txBody>
      </p:sp>
    </p:spTree>
    <p:extLst>
      <p:ext uri="{BB962C8B-B14F-4D97-AF65-F5344CB8AC3E}">
        <p14:creationId xmlns:p14="http://schemas.microsoft.com/office/powerpoint/2010/main" val="233545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PT SEL">
  <a:themeElements>
    <a:clrScheme name="SEL">
      <a:dk1>
        <a:sysClr val="windowText" lastClr="000000"/>
      </a:dk1>
      <a:lt1>
        <a:sysClr val="window" lastClr="FFFFFF"/>
      </a:lt1>
      <a:dk2>
        <a:srgbClr val="4E5B6F"/>
      </a:dk2>
      <a:lt2>
        <a:srgbClr val="0055A5"/>
      </a:lt2>
      <a:accent1>
        <a:srgbClr val="84B855"/>
      </a:accent1>
      <a:accent2>
        <a:srgbClr val="EA157A"/>
      </a:accent2>
      <a:accent3>
        <a:srgbClr val="F29400"/>
      </a:accent3>
      <a:accent4>
        <a:srgbClr val="00ADDC"/>
      </a:accent4>
      <a:accent5>
        <a:srgbClr val="738AC8"/>
      </a:accent5>
      <a:accent6>
        <a:srgbClr val="1AB39F"/>
      </a:accent6>
      <a:hlink>
        <a:srgbClr val="EB8803"/>
      </a:hlink>
      <a:folHlink>
        <a:srgbClr val="5F7791"/>
      </a:folHlink>
    </a:clrScheme>
    <a:fontScheme name="SEL">
      <a:majorFont>
        <a:latin typeface="Lato Heavy"/>
        <a:ea typeface=""/>
        <a:cs typeface=""/>
      </a:majorFont>
      <a:minorFont>
        <a:latin typeface="Lato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5EAB"/>
        </a:solidFill>
      </a:spPr>
      <a:bodyPr rtlCol="0" anchor="ctr"/>
      <a:lstStyle>
        <a:defPPr algn="ctr">
          <a:defRPr dirty="0">
            <a:solidFill>
              <a:srgbClr val="005EAB"/>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2A1DF21E068C47A802AE6D4945CB9B" ma:contentTypeVersion="16" ma:contentTypeDescription="Crée un document." ma:contentTypeScope="" ma:versionID="c11995ae39a559fd2961ac1d83910826">
  <xsd:schema xmlns:xsd="http://www.w3.org/2001/XMLSchema" xmlns:xs="http://www.w3.org/2001/XMLSchema" xmlns:p="http://schemas.microsoft.com/office/2006/metadata/properties" xmlns:ns2="e493067b-7ba7-418f-b142-f374f34abedb" xmlns:ns3="93c76aaa-d957-4ac2-83c2-919a5a2eccf6" targetNamespace="http://schemas.microsoft.com/office/2006/metadata/properties" ma:root="true" ma:fieldsID="7108b136d3063372188010aab529c52e" ns2:_="" ns3:_="">
    <xsd:import namespace="e493067b-7ba7-418f-b142-f374f34abedb"/>
    <xsd:import namespace="93c76aaa-d957-4ac2-83c2-919a5a2ecc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3067b-7ba7-418f-b142-f374f34abe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af34c10e-301d-4ab5-af09-192bc3422f6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3c76aaa-d957-4ac2-83c2-919a5a2eccf6"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5fe65c91-67dd-4a3c-881a-b260cf77d5c5}" ma:internalName="TaxCatchAll" ma:showField="CatchAllData" ma:web="93c76aaa-d957-4ac2-83c2-919a5a2ecc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3c76aaa-d957-4ac2-83c2-919a5a2eccf6">
      <UserInfo>
        <DisplayName>David Alonso</DisplayName>
        <AccountId>40</AccountId>
        <AccountType/>
      </UserInfo>
    </SharedWithUsers>
    <lcf76f155ced4ddcb4097134ff3c332f xmlns="e493067b-7ba7-418f-b142-f374f34abedb">
      <Terms xmlns="http://schemas.microsoft.com/office/infopath/2007/PartnerControls"/>
    </lcf76f155ced4ddcb4097134ff3c332f>
    <TaxCatchAll xmlns="93c76aaa-d957-4ac2-83c2-919a5a2eccf6" xsi:nil="true"/>
  </documentManagement>
</p:properties>
</file>

<file path=customXml/itemProps1.xml><?xml version="1.0" encoding="utf-8"?>
<ds:datastoreItem xmlns:ds="http://schemas.openxmlformats.org/officeDocument/2006/customXml" ds:itemID="{35DCCA0F-C697-46EB-A08A-F5E2632C4430}">
  <ds:schemaRefs>
    <ds:schemaRef ds:uri="http://schemas.microsoft.com/sharepoint/v3/contenttype/forms"/>
  </ds:schemaRefs>
</ds:datastoreItem>
</file>

<file path=customXml/itemProps2.xml><?xml version="1.0" encoding="utf-8"?>
<ds:datastoreItem xmlns:ds="http://schemas.openxmlformats.org/officeDocument/2006/customXml" ds:itemID="{66AEE3E6-525E-4171-9E9A-260328B11E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93067b-7ba7-418f-b142-f374f34abedb"/>
    <ds:schemaRef ds:uri="93c76aaa-d957-4ac2-83c2-919a5a2ecc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602D30-BF51-4F67-A3AD-97BA902B6F8E}">
  <ds:schemaRefs>
    <ds:schemaRef ds:uri="http://schemas.microsoft.com/office/infopath/2007/PartnerControls"/>
    <ds:schemaRef ds:uri="http://schemas.openxmlformats.org/package/2006/metadata/core-properties"/>
    <ds:schemaRef ds:uri="http://purl.org/dc/dcmitype/"/>
    <ds:schemaRef ds:uri="http://purl.org/dc/elements/1.1/"/>
    <ds:schemaRef ds:uri="http://purl.org/dc/terms/"/>
    <ds:schemaRef ds:uri="e493067b-7ba7-418f-b142-f374f34abedb"/>
    <ds:schemaRef ds:uri="http://schemas.microsoft.com/office/2006/documentManagement/types"/>
    <ds:schemaRef ds:uri="http://schemas.microsoft.com/office/2006/metadata/properties"/>
    <ds:schemaRef ds:uri="93c76aaa-d957-4ac2-83c2-919a5a2eccf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PPT SEL page de couv</Template>
  <TotalTime>1381</TotalTime>
  <Words>8398</Words>
  <Application>Microsoft Office PowerPoint</Application>
  <PresentationFormat>Grand écran</PresentationFormat>
  <Paragraphs>1245</Paragraphs>
  <Slides>163</Slides>
  <Notes>13</Notes>
  <HiddenSlides>0</HiddenSlides>
  <MMClips>0</MMClips>
  <ScaleCrop>false</ScaleCrop>
  <HeadingPairs>
    <vt:vector size="4" baseType="variant">
      <vt:variant>
        <vt:lpstr>Thème</vt:lpstr>
      </vt:variant>
      <vt:variant>
        <vt:i4>1</vt:i4>
      </vt:variant>
      <vt:variant>
        <vt:lpstr>Titres des diapositives</vt:lpstr>
      </vt:variant>
      <vt:variant>
        <vt:i4>163</vt:i4>
      </vt:variant>
    </vt:vector>
  </HeadingPairs>
  <TitlesOfParts>
    <vt:vector size="164" baseType="lpstr">
      <vt:lpstr>PPT SEL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SEL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Doris Lévi Alvarès</dc:creator>
  <cp:lastModifiedBy>David Alonso</cp:lastModifiedBy>
  <cp:revision>9</cp:revision>
  <dcterms:created xsi:type="dcterms:W3CDTF">2012-10-04T08:40:40Z</dcterms:created>
  <dcterms:modified xsi:type="dcterms:W3CDTF">2023-01-14T08:27:03Z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0x010100C6A22ED88E11A04EBEFDA9F36FA5EF86</vt:lpwstr>
  </property>
  <property fmtid="{D5CDD505-2E9C-101B-9397-08002B2CF9AE}" pid="3" name="MediaServiceImageTags">
    <vt:lpwstr/>
  </property>
</Properties>
</file>